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57" autoAdjust="0"/>
  </p:normalViewPr>
  <p:slideViewPr>
    <p:cSldViewPr>
      <p:cViewPr>
        <p:scale>
          <a:sx n="33" d="100"/>
          <a:sy n="33" d="100"/>
        </p:scale>
        <p:origin x="-1620" y="-1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EC71-AB06-4DD2-A51A-5B35027412AA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F41BA-9520-4499-9AF1-19E3756CDE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F41BA-9520-4499-9AF1-19E3756CDE7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9336" y="1028701"/>
            <a:ext cx="594353" cy="594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rgbClr val="EC9C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3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rgbClr val="EC9C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rgbClr val="EC9C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7491" y="1496450"/>
            <a:ext cx="1786610" cy="178660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27491" y="4256001"/>
            <a:ext cx="1786610" cy="178080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27491" y="7003947"/>
            <a:ext cx="1786610" cy="178660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3933" cy="102869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9336" y="1028700"/>
            <a:ext cx="594353" cy="594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3813" y="2505773"/>
            <a:ext cx="8930640" cy="1381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1" i="0">
                <a:solidFill>
                  <a:srgbClr val="EC9C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3369" y="3820388"/>
            <a:ext cx="15417165" cy="3192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1968" y="1"/>
              <a:ext cx="6996031" cy="57781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54055" y="1"/>
              <a:ext cx="5733944" cy="510255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80832" y="7534183"/>
              <a:ext cx="14726285" cy="0"/>
            </a:xfrm>
            <a:custGeom>
              <a:avLst/>
              <a:gdLst/>
              <a:ahLst/>
              <a:cxnLst/>
              <a:rect l="l" t="t" r="r" b="b"/>
              <a:pathLst>
                <a:path w="14726285">
                  <a:moveTo>
                    <a:pt x="0" y="0"/>
                  </a:moveTo>
                  <a:lnTo>
                    <a:pt x="14725704" y="0"/>
                  </a:lnTo>
                </a:path>
              </a:pathLst>
            </a:custGeom>
            <a:ln w="9524">
              <a:solidFill>
                <a:srgbClr val="383B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80832" y="9253536"/>
              <a:ext cx="14726285" cy="0"/>
            </a:xfrm>
            <a:custGeom>
              <a:avLst/>
              <a:gdLst/>
              <a:ahLst/>
              <a:cxnLst/>
              <a:rect l="l" t="t" r="r" b="b"/>
              <a:pathLst>
                <a:path w="14726285">
                  <a:moveTo>
                    <a:pt x="0" y="0"/>
                  </a:moveTo>
                  <a:lnTo>
                    <a:pt x="14725704" y="0"/>
                  </a:lnTo>
                </a:path>
              </a:pathLst>
            </a:custGeom>
            <a:ln w="9524">
              <a:solidFill>
                <a:srgbClr val="383B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336" y="1028700"/>
              <a:ext cx="594353" cy="59435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34" dirty="0"/>
              <a:t>Центр</a:t>
            </a:r>
            <a:r>
              <a:rPr spc="270" dirty="0"/>
              <a:t> </a:t>
            </a:r>
            <a:r>
              <a:rPr spc="700" dirty="0"/>
              <a:t>карьеры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8050"/>
              </a:lnSpc>
              <a:spcBef>
                <a:spcPts val="985"/>
              </a:spcBef>
            </a:pPr>
            <a:r>
              <a:rPr spc="310" dirty="0"/>
              <a:t>Калмыцкого </a:t>
            </a:r>
            <a:r>
              <a:rPr spc="880" dirty="0"/>
              <a:t>государственного </a:t>
            </a:r>
            <a:r>
              <a:rPr spc="-1825" dirty="0"/>
              <a:t> </a:t>
            </a:r>
            <a:r>
              <a:rPr spc="810" dirty="0"/>
              <a:t>университета </a:t>
            </a:r>
            <a:r>
              <a:rPr spc="605" dirty="0"/>
              <a:t>имени </a:t>
            </a:r>
            <a:r>
              <a:rPr spc="610" dirty="0"/>
              <a:t> </a:t>
            </a:r>
            <a:r>
              <a:rPr spc="495" dirty="0"/>
              <a:t>Б.Б.Городовикова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876069" y="7538946"/>
            <a:ext cx="7362825" cy="948978"/>
          </a:xfrm>
          <a:prstGeom prst="rect">
            <a:avLst/>
          </a:prstGeom>
          <a:solidFill>
            <a:srgbClr val="383BE3"/>
          </a:solidFill>
        </p:spPr>
        <p:txBody>
          <a:bodyPr vert="horz" wrap="square" lIns="0" tIns="452120" rIns="0" bIns="0" rtlCol="0">
            <a:spAutoFit/>
          </a:bodyPr>
          <a:lstStyle/>
          <a:p>
            <a:pPr marL="514984">
              <a:lnSpc>
                <a:spcPct val="100000"/>
              </a:lnSpc>
              <a:spcBef>
                <a:spcPts val="3560"/>
              </a:spcBef>
            </a:pPr>
            <a:r>
              <a:rPr lang="en-US" sz="3200" spc="13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rabota.kalmgu@bk.ru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77400" y="7962900"/>
            <a:ext cx="3484653" cy="798232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 marR="5080">
              <a:lnSpc>
                <a:spcPct val="67100"/>
              </a:lnSpc>
              <a:spcBef>
                <a:spcPts val="1165"/>
              </a:spcBef>
            </a:pPr>
            <a:r>
              <a:rPr lang="ru-RU" sz="2700" spc="-160" dirty="0">
                <a:solidFill>
                  <a:srgbClr val="FFFFFF"/>
                </a:solidFill>
                <a:latin typeface="Microsoft Sans Serif"/>
                <a:cs typeface="Microsoft Sans Serif"/>
              </a:rPr>
              <a:t>г.</a:t>
            </a:r>
            <a:r>
              <a:rPr lang="en-US" sz="2700" spc="-1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2700" spc="-160" dirty="0">
                <a:solidFill>
                  <a:srgbClr val="FFFFFF"/>
                </a:solidFill>
                <a:latin typeface="Microsoft Sans Serif"/>
                <a:cs typeface="Microsoft Sans Serif"/>
              </a:rPr>
              <a:t>Элиста     </a:t>
            </a:r>
            <a:r>
              <a:rPr lang="ru-RU" sz="2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ул.Пушкина,11</a:t>
            </a:r>
          </a:p>
          <a:p>
            <a:pPr marL="12700" marR="5080">
              <a:lnSpc>
                <a:spcPct val="67100"/>
              </a:lnSpc>
              <a:spcBef>
                <a:spcPts val="1165"/>
              </a:spcBef>
            </a:pPr>
            <a:r>
              <a:rPr lang="ru-RU" sz="2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1 корпус, </a:t>
            </a:r>
            <a:r>
              <a:rPr lang="ru-RU" sz="2100" spc="-5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каб</a:t>
            </a:r>
            <a:r>
              <a:rPr lang="ru-RU" sz="2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. №106</a:t>
            </a:r>
            <a:endParaRPr sz="2700" dirty="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70990" y="1092380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20" dirty="0">
                <a:solidFill>
                  <a:srgbClr val="FFFFFF"/>
                </a:solidFill>
                <a:latin typeface="Times New Roman"/>
                <a:cs typeface="Times New Roman"/>
              </a:rPr>
              <a:t>Центр</a:t>
            </a:r>
            <a:r>
              <a:rPr sz="26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200" dirty="0">
                <a:solidFill>
                  <a:srgbClr val="FFFFFF"/>
                </a:solidFill>
                <a:latin typeface="Times New Roman"/>
                <a:cs typeface="Times New Roman"/>
              </a:rPr>
              <a:t>карьеры</a:t>
            </a:r>
            <a:r>
              <a:rPr sz="26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КалмГУ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4847" y="1633554"/>
            <a:ext cx="9903460" cy="8653780"/>
            <a:chOff x="8384847" y="1633554"/>
            <a:chExt cx="9903460" cy="8653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4847" y="3696373"/>
              <a:ext cx="9903152" cy="65906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46370" y="1633554"/>
              <a:ext cx="6512929" cy="6502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70990" y="1092381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20" dirty="0">
                <a:latin typeface="Times New Roman"/>
                <a:cs typeface="Times New Roman"/>
              </a:rPr>
              <a:t>Центр</a:t>
            </a:r>
            <a:r>
              <a:rPr sz="2600" b="1" spc="80" dirty="0">
                <a:latin typeface="Times New Roman"/>
                <a:cs typeface="Times New Roman"/>
              </a:rPr>
              <a:t> </a:t>
            </a:r>
            <a:r>
              <a:rPr sz="2600" b="1" spc="200" dirty="0">
                <a:latin typeface="Times New Roman"/>
                <a:cs typeface="Times New Roman"/>
              </a:rPr>
              <a:t>карьеры</a:t>
            </a:r>
            <a:r>
              <a:rPr sz="2600" b="1" spc="80" dirty="0">
                <a:latin typeface="Times New Roman"/>
                <a:cs typeface="Times New Roman"/>
              </a:rPr>
              <a:t> </a:t>
            </a:r>
            <a:r>
              <a:rPr sz="2600" b="1" spc="-85" dirty="0">
                <a:latin typeface="Times New Roman"/>
                <a:cs typeface="Times New Roman"/>
              </a:rPr>
              <a:t>КалмГУ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148" y="2504636"/>
            <a:ext cx="83089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434" dirty="0">
                <a:solidFill>
                  <a:srgbClr val="000000"/>
                </a:solidFill>
                <a:latin typeface="Trebuchet MS"/>
                <a:cs typeface="Trebuchet MS"/>
              </a:rPr>
              <a:t>О</a:t>
            </a:r>
            <a:r>
              <a:rPr sz="7200" b="0" spc="-229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7200" b="0" spc="-355" dirty="0">
                <a:solidFill>
                  <a:srgbClr val="000000"/>
                </a:solidFill>
                <a:latin typeface="Trebuchet MS"/>
                <a:cs typeface="Trebuchet MS"/>
              </a:rPr>
              <a:t>Ц</a:t>
            </a:r>
            <a:r>
              <a:rPr sz="7200" b="0" spc="565" dirty="0">
                <a:solidFill>
                  <a:srgbClr val="000000"/>
                </a:solidFill>
                <a:latin typeface="Trebuchet MS"/>
                <a:cs typeface="Trebuchet MS"/>
              </a:rPr>
              <a:t>е</a:t>
            </a:r>
            <a:r>
              <a:rPr sz="7200" b="0" spc="465" dirty="0">
                <a:solidFill>
                  <a:srgbClr val="000000"/>
                </a:solidFill>
                <a:latin typeface="Trebuchet MS"/>
                <a:cs typeface="Trebuchet MS"/>
              </a:rPr>
              <a:t>н</a:t>
            </a:r>
            <a:r>
              <a:rPr sz="7200" b="0" spc="204" dirty="0">
                <a:solidFill>
                  <a:srgbClr val="000000"/>
                </a:solidFill>
                <a:latin typeface="Trebuchet MS"/>
                <a:cs typeface="Trebuchet MS"/>
              </a:rPr>
              <a:t>т</a:t>
            </a:r>
            <a:r>
              <a:rPr sz="7200" b="0" spc="600" dirty="0">
                <a:solidFill>
                  <a:srgbClr val="000000"/>
                </a:solidFill>
                <a:latin typeface="Trebuchet MS"/>
                <a:cs typeface="Trebuchet MS"/>
              </a:rPr>
              <a:t>р</a:t>
            </a:r>
            <a:r>
              <a:rPr sz="7200" b="0" spc="565" dirty="0">
                <a:solidFill>
                  <a:srgbClr val="000000"/>
                </a:solidFill>
                <a:latin typeface="Trebuchet MS"/>
                <a:cs typeface="Trebuchet MS"/>
              </a:rPr>
              <a:t>е</a:t>
            </a:r>
            <a:r>
              <a:rPr sz="7200" b="0" spc="-229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7200" b="0" spc="495" dirty="0">
                <a:solidFill>
                  <a:srgbClr val="000000"/>
                </a:solidFill>
                <a:latin typeface="Trebuchet MS"/>
                <a:cs typeface="Trebuchet MS"/>
              </a:rPr>
              <a:t>к</a:t>
            </a:r>
            <a:r>
              <a:rPr sz="7200" b="0" spc="430" dirty="0">
                <a:solidFill>
                  <a:srgbClr val="000000"/>
                </a:solidFill>
                <a:latin typeface="Trebuchet MS"/>
                <a:cs typeface="Trebuchet MS"/>
              </a:rPr>
              <a:t>а</a:t>
            </a:r>
            <a:r>
              <a:rPr sz="7200" b="0" spc="600" dirty="0">
                <a:solidFill>
                  <a:srgbClr val="000000"/>
                </a:solidFill>
                <a:latin typeface="Trebuchet MS"/>
                <a:cs typeface="Trebuchet MS"/>
              </a:rPr>
              <a:t>р</a:t>
            </a:r>
            <a:r>
              <a:rPr sz="7200" b="0" spc="360" dirty="0">
                <a:solidFill>
                  <a:srgbClr val="000000"/>
                </a:solidFill>
                <a:latin typeface="Trebuchet MS"/>
                <a:cs typeface="Trebuchet MS"/>
              </a:rPr>
              <a:t>ь</a:t>
            </a:r>
            <a:r>
              <a:rPr sz="7200" b="0" spc="565" dirty="0">
                <a:solidFill>
                  <a:srgbClr val="000000"/>
                </a:solidFill>
                <a:latin typeface="Trebuchet MS"/>
                <a:cs typeface="Trebuchet MS"/>
              </a:rPr>
              <a:t>е</a:t>
            </a:r>
            <a:r>
              <a:rPr sz="7200" b="0" spc="600" dirty="0">
                <a:solidFill>
                  <a:srgbClr val="000000"/>
                </a:solidFill>
                <a:latin typeface="Trebuchet MS"/>
                <a:cs typeface="Trebuchet MS"/>
              </a:rPr>
              <a:t>р</a:t>
            </a:r>
            <a:r>
              <a:rPr sz="7200" b="0" spc="-25" dirty="0">
                <a:solidFill>
                  <a:srgbClr val="000000"/>
                </a:solidFill>
                <a:latin typeface="Trebuchet MS"/>
                <a:cs typeface="Trebuchet MS"/>
              </a:rPr>
              <a:t>ы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4152900"/>
            <a:ext cx="10134600" cy="34150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95"/>
              </a:spcBef>
              <a:tabLst>
                <a:tab pos="3823970" algn="l"/>
              </a:tabLst>
            </a:pPr>
            <a:r>
              <a:rPr sz="3150" spc="130" dirty="0">
                <a:cs typeface="Trebuchet MS"/>
              </a:rPr>
              <a:t>Центр </a:t>
            </a:r>
            <a:r>
              <a:rPr sz="3150" spc="190" dirty="0">
                <a:cs typeface="Trebuchet MS"/>
              </a:rPr>
              <a:t>карьеры </a:t>
            </a:r>
            <a:r>
              <a:rPr sz="3150" spc="120" dirty="0">
                <a:cs typeface="Trebuchet MS"/>
              </a:rPr>
              <a:t>Калмыцкого </a:t>
            </a:r>
            <a:r>
              <a:rPr sz="3150" spc="125" dirty="0">
                <a:cs typeface="Trebuchet MS"/>
              </a:rPr>
              <a:t> </a:t>
            </a:r>
            <a:r>
              <a:rPr sz="3150" spc="245" dirty="0">
                <a:cs typeface="Trebuchet MS"/>
              </a:rPr>
              <a:t>государственного</a:t>
            </a:r>
            <a:r>
              <a:rPr sz="3150" spc="-105" dirty="0">
                <a:cs typeface="Trebuchet MS"/>
              </a:rPr>
              <a:t> </a:t>
            </a:r>
            <a:r>
              <a:rPr sz="3150" spc="235" dirty="0">
                <a:cs typeface="Trebuchet MS"/>
              </a:rPr>
              <a:t>университета</a:t>
            </a:r>
            <a:r>
              <a:rPr sz="3150" spc="-105" dirty="0">
                <a:cs typeface="Trebuchet MS"/>
              </a:rPr>
              <a:t> </a:t>
            </a:r>
            <a:r>
              <a:rPr sz="3150" spc="140" dirty="0" err="1">
                <a:cs typeface="Trebuchet MS"/>
              </a:rPr>
              <a:t>имени</a:t>
            </a:r>
            <a:r>
              <a:rPr sz="3150" spc="140" dirty="0">
                <a:cs typeface="Trebuchet MS"/>
              </a:rPr>
              <a:t> </a:t>
            </a:r>
            <a:r>
              <a:rPr sz="3150" spc="-935" dirty="0">
                <a:cs typeface="Trebuchet MS"/>
              </a:rPr>
              <a:t> </a:t>
            </a:r>
            <a:r>
              <a:rPr sz="3150" spc="125" dirty="0" smtClean="0">
                <a:cs typeface="Trebuchet MS"/>
              </a:rPr>
              <a:t>Б.</a:t>
            </a:r>
            <a:r>
              <a:rPr lang="ru-RU" sz="3150" spc="125" dirty="0" smtClean="0">
                <a:cs typeface="Trebuchet MS"/>
              </a:rPr>
              <a:t> </a:t>
            </a:r>
            <a:r>
              <a:rPr sz="3150" spc="125" dirty="0" smtClean="0">
                <a:cs typeface="Trebuchet MS"/>
              </a:rPr>
              <a:t>Б.</a:t>
            </a:r>
            <a:r>
              <a:rPr lang="ru-RU" sz="3150" spc="125" dirty="0" smtClean="0">
                <a:cs typeface="Trebuchet MS"/>
              </a:rPr>
              <a:t> </a:t>
            </a:r>
            <a:r>
              <a:rPr sz="3150" spc="125" dirty="0" err="1" smtClean="0">
                <a:cs typeface="Trebuchet MS"/>
              </a:rPr>
              <a:t>Городовикова</a:t>
            </a:r>
            <a:r>
              <a:rPr lang="ru-RU" sz="3150" spc="125" dirty="0" smtClean="0">
                <a:cs typeface="Trebuchet MS"/>
              </a:rPr>
              <a:t>  -</a:t>
            </a:r>
            <a:r>
              <a:rPr sz="3150" spc="125" dirty="0">
                <a:cs typeface="Trebuchet MS"/>
              </a:rPr>
              <a:t>	</a:t>
            </a:r>
            <a:r>
              <a:rPr sz="3150" spc="375" dirty="0">
                <a:cs typeface="Trebuchet MS"/>
              </a:rPr>
              <a:t>- </a:t>
            </a:r>
            <a:r>
              <a:rPr sz="3150" spc="204" dirty="0">
                <a:cs typeface="Trebuchet MS"/>
              </a:rPr>
              <a:t>подразделение </a:t>
            </a:r>
            <a:r>
              <a:rPr sz="3150" spc="210" dirty="0">
                <a:cs typeface="Trebuchet MS"/>
              </a:rPr>
              <a:t> </a:t>
            </a:r>
            <a:r>
              <a:rPr sz="3150" spc="180" dirty="0">
                <a:cs typeface="Trebuchet MS"/>
              </a:rPr>
              <a:t>университета,</a:t>
            </a:r>
            <a:r>
              <a:rPr sz="3150" spc="-105" dirty="0">
                <a:cs typeface="Trebuchet MS"/>
              </a:rPr>
              <a:t> </a:t>
            </a:r>
            <a:r>
              <a:rPr sz="3150" spc="245" dirty="0">
                <a:cs typeface="Trebuchet MS"/>
              </a:rPr>
              <a:t>созданное</a:t>
            </a:r>
            <a:r>
              <a:rPr sz="3150" spc="-100" dirty="0">
                <a:cs typeface="Trebuchet MS"/>
              </a:rPr>
              <a:t> </a:t>
            </a:r>
            <a:r>
              <a:rPr sz="3150" spc="80" dirty="0">
                <a:cs typeface="Trebuchet MS"/>
              </a:rPr>
              <a:t>для</a:t>
            </a:r>
            <a:r>
              <a:rPr sz="3150" spc="-105" dirty="0">
                <a:cs typeface="Trebuchet MS"/>
              </a:rPr>
              <a:t> </a:t>
            </a:r>
            <a:r>
              <a:rPr sz="3150" spc="229" dirty="0">
                <a:cs typeface="Trebuchet MS"/>
              </a:rPr>
              <a:t>развития </a:t>
            </a:r>
            <a:r>
              <a:rPr sz="3150" spc="-935" dirty="0">
                <a:cs typeface="Trebuchet MS"/>
              </a:rPr>
              <a:t> </a:t>
            </a:r>
            <a:r>
              <a:rPr sz="3150" spc="229" dirty="0">
                <a:cs typeface="Trebuchet MS"/>
              </a:rPr>
              <a:t>карьерного</a:t>
            </a:r>
            <a:r>
              <a:rPr sz="3150" spc="-110" dirty="0">
                <a:cs typeface="Trebuchet MS"/>
              </a:rPr>
              <a:t> </a:t>
            </a:r>
            <a:r>
              <a:rPr sz="3150" spc="180" dirty="0" err="1">
                <a:cs typeface="Trebuchet MS"/>
              </a:rPr>
              <a:t>потенциала</a:t>
            </a:r>
            <a:r>
              <a:rPr sz="3150" spc="-110" dirty="0">
                <a:cs typeface="Trebuchet MS"/>
              </a:rPr>
              <a:t> </a:t>
            </a:r>
            <a:r>
              <a:rPr lang="ru-RU" sz="3150" spc="170" dirty="0">
                <a:cs typeface="Trebuchet MS"/>
              </a:rPr>
              <a:t>студентов</a:t>
            </a:r>
            <a:r>
              <a:rPr sz="3150" spc="-110" dirty="0">
                <a:cs typeface="Trebuchet MS"/>
              </a:rPr>
              <a:t> </a:t>
            </a:r>
            <a:endParaRPr lang="en-US" sz="3150" spc="-110" dirty="0">
              <a:cs typeface="Trebuchet MS"/>
            </a:endParaRPr>
          </a:p>
          <a:p>
            <a:pPr marL="12700" marR="5080">
              <a:lnSpc>
                <a:spcPct val="116900"/>
              </a:lnSpc>
              <a:spcBef>
                <a:spcPts val="95"/>
              </a:spcBef>
              <a:tabLst>
                <a:tab pos="3823970" algn="l"/>
              </a:tabLst>
            </a:pPr>
            <a:r>
              <a:rPr sz="3150" spc="165" dirty="0">
                <a:cs typeface="Trebuchet MS"/>
              </a:rPr>
              <a:t>и </a:t>
            </a:r>
            <a:r>
              <a:rPr sz="3150" spc="-935" dirty="0">
                <a:cs typeface="Trebuchet MS"/>
              </a:rPr>
              <a:t> </a:t>
            </a:r>
            <a:r>
              <a:rPr sz="3150" spc="240" dirty="0">
                <a:cs typeface="Trebuchet MS"/>
              </a:rPr>
              <a:t>качественного </a:t>
            </a:r>
            <a:r>
              <a:rPr sz="3150" spc="204" dirty="0">
                <a:cs typeface="Trebuchet MS"/>
              </a:rPr>
              <a:t>взаимодействия </a:t>
            </a:r>
            <a:r>
              <a:rPr sz="3150" spc="340" dirty="0">
                <a:cs typeface="Trebuchet MS"/>
              </a:rPr>
              <a:t>с </a:t>
            </a:r>
            <a:r>
              <a:rPr sz="3150" spc="345" dirty="0">
                <a:cs typeface="Trebuchet MS"/>
              </a:rPr>
              <a:t> </a:t>
            </a:r>
            <a:r>
              <a:rPr sz="3150" spc="204" dirty="0" err="1">
                <a:cs typeface="Trebuchet MS"/>
              </a:rPr>
              <a:t>выпускниками</a:t>
            </a:r>
            <a:r>
              <a:rPr sz="3150" spc="-105" dirty="0">
                <a:cs typeface="Trebuchet MS"/>
              </a:rPr>
              <a:t> </a:t>
            </a:r>
            <a:r>
              <a:rPr sz="3150" spc="140" dirty="0" err="1" smtClean="0">
                <a:cs typeface="Trebuchet MS"/>
              </a:rPr>
              <a:t>Университета</a:t>
            </a:r>
            <a:r>
              <a:rPr lang="ru-RU" sz="3150" spc="140" dirty="0" smtClean="0">
                <a:cs typeface="Trebuchet MS"/>
              </a:rPr>
              <a:t> и работодателями</a:t>
            </a:r>
            <a:endParaRPr sz="3150" dirty="0"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91385" y="1123845"/>
            <a:ext cx="0" cy="8134984"/>
          </a:xfrm>
          <a:custGeom>
            <a:avLst/>
            <a:gdLst/>
            <a:ahLst/>
            <a:cxnLst/>
            <a:rect l="l" t="t" r="r" b="b"/>
            <a:pathLst>
              <a:path h="8134984">
                <a:moveTo>
                  <a:pt x="0" y="8134420"/>
                </a:moveTo>
                <a:lnTo>
                  <a:pt x="0" y="0"/>
                </a:lnTo>
              </a:path>
            </a:pathLst>
          </a:custGeom>
          <a:ln w="285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85998"/>
            <a:ext cx="5355506" cy="63010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70990" y="1092381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20" dirty="0">
                <a:latin typeface="Times New Roman"/>
                <a:cs typeface="Times New Roman"/>
              </a:rPr>
              <a:t>Центр</a:t>
            </a:r>
            <a:r>
              <a:rPr sz="2600" b="1" spc="80" dirty="0">
                <a:latin typeface="Times New Roman"/>
                <a:cs typeface="Times New Roman"/>
              </a:rPr>
              <a:t> </a:t>
            </a:r>
            <a:r>
              <a:rPr sz="2600" b="1" spc="200" dirty="0">
                <a:latin typeface="Times New Roman"/>
                <a:cs typeface="Times New Roman"/>
              </a:rPr>
              <a:t>карьеры</a:t>
            </a:r>
            <a:r>
              <a:rPr sz="2600" b="1" spc="80" dirty="0">
                <a:latin typeface="Times New Roman"/>
                <a:cs typeface="Times New Roman"/>
              </a:rPr>
              <a:t> </a:t>
            </a:r>
            <a:r>
              <a:rPr sz="2600" b="1" spc="-85" dirty="0">
                <a:latin typeface="Times New Roman"/>
                <a:cs typeface="Times New Roman"/>
              </a:rPr>
              <a:t>КалмГУ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4991100"/>
            <a:ext cx="7464509" cy="258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marR="5080" indent="-12065">
              <a:lnSpc>
                <a:spcPct val="116300"/>
              </a:lnSpc>
              <a:spcBef>
                <a:spcPts val="100"/>
              </a:spcBef>
            </a:pPr>
            <a:r>
              <a:rPr sz="7200" spc="190" dirty="0">
                <a:latin typeface="Trebuchet MS"/>
                <a:cs typeface="Trebuchet MS"/>
              </a:rPr>
              <a:t>Чем</a:t>
            </a:r>
            <a:r>
              <a:rPr sz="7200" spc="-280" dirty="0">
                <a:latin typeface="Trebuchet MS"/>
                <a:cs typeface="Trebuchet MS"/>
              </a:rPr>
              <a:t> </a:t>
            </a:r>
            <a:r>
              <a:rPr sz="7200" spc="445" dirty="0">
                <a:latin typeface="Trebuchet MS"/>
                <a:cs typeface="Trebuchet MS"/>
              </a:rPr>
              <a:t>занимается </a:t>
            </a:r>
            <a:r>
              <a:rPr sz="7200" spc="-2155" dirty="0">
                <a:latin typeface="Trebuchet MS"/>
                <a:cs typeface="Trebuchet MS"/>
              </a:rPr>
              <a:t> </a:t>
            </a:r>
            <a:r>
              <a:rPr sz="7200" spc="295" dirty="0">
                <a:latin typeface="Trebuchet MS"/>
                <a:cs typeface="Trebuchet MS"/>
              </a:rPr>
              <a:t>Центр</a:t>
            </a:r>
            <a:r>
              <a:rPr sz="7200" spc="-245" dirty="0">
                <a:latin typeface="Trebuchet MS"/>
                <a:cs typeface="Trebuchet MS"/>
              </a:rPr>
              <a:t> </a:t>
            </a:r>
            <a:r>
              <a:rPr sz="7200" spc="430" dirty="0">
                <a:latin typeface="Trebuchet MS"/>
                <a:cs typeface="Trebuchet MS"/>
              </a:rPr>
              <a:t>карьеры</a:t>
            </a:r>
            <a:endParaRPr sz="72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38890" y="1399524"/>
            <a:ext cx="9701530" cy="1939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l">
              <a:lnSpc>
                <a:spcPct val="116300"/>
              </a:lnSpc>
              <a:spcBef>
                <a:spcPts val="90"/>
              </a:spcBef>
            </a:pPr>
            <a:r>
              <a:rPr sz="3600" b="0" spc="180" dirty="0">
                <a:solidFill>
                  <a:srgbClr val="000000"/>
                </a:solidFill>
                <a:latin typeface="Trebuchet MS"/>
                <a:cs typeface="Trebuchet MS"/>
              </a:rPr>
              <a:t>Поддержка</a:t>
            </a:r>
            <a:r>
              <a:rPr sz="3600" b="0" spc="-1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b="0" spc="210" dirty="0">
                <a:solidFill>
                  <a:srgbClr val="000000"/>
                </a:solidFill>
                <a:latin typeface="Trebuchet MS"/>
                <a:cs typeface="Trebuchet MS"/>
              </a:rPr>
              <a:t>и</a:t>
            </a:r>
            <a:r>
              <a:rPr sz="3600" b="0" spc="-114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b="0" spc="295" dirty="0">
                <a:solidFill>
                  <a:srgbClr val="000000"/>
                </a:solidFill>
                <a:latin typeface="Trebuchet MS"/>
                <a:cs typeface="Trebuchet MS"/>
              </a:rPr>
              <a:t>развитие</a:t>
            </a:r>
            <a:r>
              <a:rPr sz="3600" b="0" spc="-114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b="0" spc="260" dirty="0">
                <a:solidFill>
                  <a:srgbClr val="000000"/>
                </a:solidFill>
                <a:latin typeface="Trebuchet MS"/>
                <a:cs typeface="Trebuchet MS"/>
              </a:rPr>
              <a:t>взаимовыгодного </a:t>
            </a:r>
            <a:r>
              <a:rPr sz="3600" b="0" spc="-10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b="0" spc="285" dirty="0">
                <a:solidFill>
                  <a:srgbClr val="000000"/>
                </a:solidFill>
                <a:latin typeface="Trebuchet MS"/>
                <a:cs typeface="Trebuchet MS"/>
              </a:rPr>
              <a:t>сотрудничества </a:t>
            </a:r>
            <a:r>
              <a:rPr sz="3600" b="0" spc="229" dirty="0">
                <a:solidFill>
                  <a:srgbClr val="000000"/>
                </a:solidFill>
                <a:latin typeface="Trebuchet MS"/>
                <a:cs typeface="Trebuchet MS"/>
              </a:rPr>
              <a:t>Университета </a:t>
            </a:r>
            <a:r>
              <a:rPr sz="3600" b="0" spc="375" dirty="0">
                <a:solidFill>
                  <a:srgbClr val="000000"/>
                </a:solidFill>
                <a:latin typeface="Trebuchet MS"/>
                <a:cs typeface="Trebuchet MS"/>
              </a:rPr>
              <a:t>со </a:t>
            </a:r>
            <a:r>
              <a:rPr sz="3600" b="0" spc="3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00" b="0" spc="145" dirty="0">
                <a:solidFill>
                  <a:srgbClr val="000000"/>
                </a:solidFill>
                <a:latin typeface="Trebuchet MS"/>
                <a:cs typeface="Trebuchet MS"/>
              </a:rPr>
              <a:t>студентами;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2000" y="3924300"/>
            <a:ext cx="9448800" cy="1301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9850">
              <a:lnSpc>
                <a:spcPct val="116300"/>
              </a:lnSpc>
              <a:spcBef>
                <a:spcPts val="90"/>
              </a:spcBef>
            </a:pPr>
            <a:r>
              <a:rPr sz="3600" spc="150" dirty="0">
                <a:latin typeface="Trebuchet MS"/>
                <a:cs typeface="Trebuchet MS"/>
              </a:rPr>
              <a:t>Решение</a:t>
            </a:r>
            <a:r>
              <a:rPr sz="3600" spc="-125" dirty="0">
                <a:latin typeface="Trebuchet MS"/>
                <a:cs typeface="Trebuchet MS"/>
              </a:rPr>
              <a:t> </a:t>
            </a:r>
            <a:r>
              <a:rPr sz="3600" spc="260" dirty="0">
                <a:latin typeface="Trebuchet MS"/>
                <a:cs typeface="Trebuchet MS"/>
              </a:rPr>
              <a:t>вопросов,</a:t>
            </a:r>
            <a:r>
              <a:rPr sz="3600" spc="-125" dirty="0">
                <a:latin typeface="Trebuchet MS"/>
                <a:cs typeface="Trebuchet MS"/>
              </a:rPr>
              <a:t> </a:t>
            </a:r>
            <a:r>
              <a:rPr sz="3600" spc="270" dirty="0">
                <a:latin typeface="Trebuchet MS"/>
                <a:cs typeface="Trebuchet MS"/>
              </a:rPr>
              <a:t>связанных</a:t>
            </a:r>
            <a:r>
              <a:rPr sz="3600" spc="-125" dirty="0">
                <a:latin typeface="Trebuchet MS"/>
                <a:cs typeface="Trebuchet MS"/>
              </a:rPr>
              <a:t> </a:t>
            </a:r>
            <a:r>
              <a:rPr sz="3600" spc="405" dirty="0">
                <a:latin typeface="Trebuchet MS"/>
                <a:cs typeface="Trebuchet MS"/>
              </a:rPr>
              <a:t>с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254" dirty="0">
                <a:latin typeface="Trebuchet MS"/>
                <a:cs typeface="Trebuchet MS"/>
              </a:rPr>
              <a:t>построением</a:t>
            </a:r>
            <a:r>
              <a:rPr sz="3600" spc="-130" dirty="0">
                <a:latin typeface="Trebuchet MS"/>
                <a:cs typeface="Trebuchet MS"/>
              </a:rPr>
              <a:t> </a:t>
            </a:r>
            <a:r>
              <a:rPr sz="3600" spc="285" dirty="0" err="1">
                <a:latin typeface="Trebuchet MS"/>
                <a:cs typeface="Trebuchet MS"/>
              </a:rPr>
              <a:t>карьерного</a:t>
            </a:r>
            <a:r>
              <a:rPr sz="3600" spc="-125" dirty="0">
                <a:latin typeface="Trebuchet MS"/>
                <a:cs typeface="Trebuchet MS"/>
              </a:rPr>
              <a:t> </a:t>
            </a:r>
            <a:r>
              <a:rPr lang="ru-RU" sz="3600" spc="150" dirty="0">
                <a:latin typeface="Trebuchet MS"/>
                <a:cs typeface="Trebuchet MS"/>
              </a:rPr>
              <a:t>трека</a:t>
            </a:r>
            <a:r>
              <a:rPr sz="3600" spc="150" dirty="0">
                <a:latin typeface="Trebuchet MS"/>
                <a:cs typeface="Trebuchet MS"/>
              </a:rPr>
              <a:t>;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82000" y="5829300"/>
            <a:ext cx="9601200" cy="25819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0"/>
              </a:spcBef>
            </a:pPr>
            <a:r>
              <a:rPr sz="3600" spc="190" dirty="0">
                <a:latin typeface="Trebuchet MS"/>
                <a:cs typeface="Trebuchet MS"/>
              </a:rPr>
              <a:t>Формирование</a:t>
            </a:r>
            <a:r>
              <a:rPr sz="3600" spc="-114" dirty="0">
                <a:latin typeface="Trebuchet MS"/>
                <a:cs typeface="Trebuchet MS"/>
              </a:rPr>
              <a:t> </a:t>
            </a:r>
            <a:r>
              <a:rPr sz="3600" spc="195" dirty="0">
                <a:latin typeface="Trebuchet MS"/>
                <a:cs typeface="Trebuchet MS"/>
              </a:rPr>
              <a:t>системы</a:t>
            </a:r>
            <a:r>
              <a:rPr sz="3600" spc="-114" dirty="0">
                <a:latin typeface="Trebuchet MS"/>
                <a:cs typeface="Trebuchet MS"/>
              </a:rPr>
              <a:t> </a:t>
            </a:r>
            <a:r>
              <a:rPr sz="3600" spc="270" dirty="0">
                <a:latin typeface="Trebuchet MS"/>
                <a:cs typeface="Trebuchet MS"/>
              </a:rPr>
              <a:t>партнёрства</a:t>
            </a:r>
            <a:r>
              <a:rPr sz="3600" spc="-114" dirty="0">
                <a:latin typeface="Trebuchet MS"/>
                <a:cs typeface="Trebuchet MS"/>
              </a:rPr>
              <a:t> </a:t>
            </a:r>
            <a:r>
              <a:rPr sz="3600" spc="405" dirty="0">
                <a:latin typeface="Trebuchet MS"/>
                <a:cs typeface="Trebuchet MS"/>
              </a:rPr>
              <a:t>с </a:t>
            </a:r>
            <a:r>
              <a:rPr sz="3600" spc="-1070" dirty="0">
                <a:latin typeface="Trebuchet MS"/>
                <a:cs typeface="Trebuchet MS"/>
              </a:rPr>
              <a:t> </a:t>
            </a:r>
            <a:r>
              <a:rPr sz="3600" spc="160" dirty="0" err="1">
                <a:latin typeface="Trebuchet MS"/>
                <a:cs typeface="Trebuchet MS"/>
              </a:rPr>
              <a:t>ведущими</a:t>
            </a:r>
            <a:r>
              <a:rPr sz="3600" spc="160" dirty="0">
                <a:latin typeface="Trebuchet MS"/>
                <a:cs typeface="Trebuchet MS"/>
              </a:rPr>
              <a:t> </a:t>
            </a:r>
            <a:r>
              <a:rPr lang="ru-RU" sz="3600" spc="160" dirty="0" smtClean="0">
                <a:latin typeface="Trebuchet MS"/>
                <a:cs typeface="Trebuchet MS"/>
              </a:rPr>
              <a:t> </a:t>
            </a:r>
            <a:r>
              <a:rPr sz="3600" spc="200" dirty="0" err="1" smtClean="0">
                <a:latin typeface="Trebuchet MS"/>
                <a:cs typeface="Trebuchet MS"/>
              </a:rPr>
              <a:t>предприятиями</a:t>
            </a:r>
            <a:r>
              <a:rPr lang="ru-RU" sz="3600" spc="200" dirty="0" smtClean="0">
                <a:latin typeface="Trebuchet MS"/>
                <a:cs typeface="Trebuchet MS"/>
              </a:rPr>
              <a:t> </a:t>
            </a:r>
            <a:r>
              <a:rPr lang="ru-RU" sz="3600" spc="200" dirty="0">
                <a:latin typeface="Trebuchet MS"/>
                <a:cs typeface="Trebuchet MS"/>
              </a:rPr>
              <a:t>и учреждениями </a:t>
            </a:r>
            <a:r>
              <a:rPr sz="3600" spc="-10" dirty="0">
                <a:latin typeface="Trebuchet MS"/>
                <a:cs typeface="Trebuchet MS"/>
              </a:rPr>
              <a:t>Р</a:t>
            </a:r>
            <a:r>
              <a:rPr lang="ru-RU" sz="3600" spc="-10" dirty="0" err="1">
                <a:latin typeface="Trebuchet MS"/>
                <a:cs typeface="Trebuchet MS"/>
              </a:rPr>
              <a:t>еспублики</a:t>
            </a:r>
            <a:r>
              <a:rPr lang="ru-RU" sz="3600" spc="-10" dirty="0">
                <a:latin typeface="Trebuchet MS"/>
                <a:cs typeface="Trebuchet MS"/>
              </a:rPr>
              <a:t> Калмыкия</a:t>
            </a:r>
            <a:r>
              <a:rPr sz="3600" spc="-10" dirty="0">
                <a:latin typeface="Trebuchet MS"/>
                <a:cs typeface="Trebuchet MS"/>
              </a:rPr>
              <a:t> </a:t>
            </a:r>
            <a:r>
              <a:rPr sz="3600" spc="210" dirty="0">
                <a:latin typeface="Trebuchet MS"/>
                <a:cs typeface="Trebuchet MS"/>
              </a:rPr>
              <a:t>и </a:t>
            </a:r>
            <a:r>
              <a:rPr sz="3600" spc="215" dirty="0">
                <a:latin typeface="Trebuchet MS"/>
                <a:cs typeface="Trebuchet MS"/>
              </a:rPr>
              <a:t> </a:t>
            </a:r>
            <a:r>
              <a:rPr sz="3600" spc="310" dirty="0" err="1">
                <a:latin typeface="Trebuchet MS"/>
                <a:cs typeface="Trebuchet MS"/>
              </a:rPr>
              <a:t>субъектов</a:t>
            </a:r>
            <a:r>
              <a:rPr sz="3600" spc="-110" dirty="0">
                <a:latin typeface="Trebuchet MS"/>
                <a:cs typeface="Trebuchet MS"/>
              </a:rPr>
              <a:t> </a:t>
            </a:r>
            <a:r>
              <a:rPr sz="3600" spc="-285" dirty="0" smtClean="0">
                <a:latin typeface="Trebuchet MS"/>
                <a:cs typeface="Trebuchet MS"/>
              </a:rPr>
              <a:t>Р</a:t>
            </a:r>
            <a:r>
              <a:rPr lang="ru-RU" sz="3600" spc="-285" dirty="0" err="1" smtClean="0">
                <a:latin typeface="Trebuchet MS"/>
                <a:cs typeface="Trebuchet MS"/>
              </a:rPr>
              <a:t>оссийской</a:t>
            </a:r>
            <a:r>
              <a:rPr lang="ru-RU" sz="3600" spc="-285" dirty="0" smtClean="0">
                <a:latin typeface="Trebuchet MS"/>
                <a:cs typeface="Trebuchet MS"/>
              </a:rPr>
              <a:t> Федерации</a:t>
            </a:r>
            <a:endParaRPr sz="36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6044853"/>
            <a:ext cx="5105400" cy="552715"/>
          </a:xfrm>
          <a:prstGeom prst="rect">
            <a:avLst/>
          </a:prstGeom>
          <a:solidFill>
            <a:srgbClr val="383BE3"/>
          </a:solidFill>
        </p:spPr>
        <p:txBody>
          <a:bodyPr vert="horz" wrap="square" lIns="0" tIns="4445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350"/>
              </a:spcBef>
            </a:pPr>
            <a:r>
              <a:rPr sz="3300" spc="-28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lang="ru-RU" sz="3300" spc="-280" dirty="0">
                <a:solidFill>
                  <a:srgbClr val="FFFFFF"/>
                </a:solidFill>
                <a:latin typeface="Microsoft Sans Serif"/>
                <a:cs typeface="Microsoft Sans Serif"/>
              </a:rPr>
              <a:t>АД</a:t>
            </a:r>
            <a:r>
              <a:rPr sz="3300" spc="-395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РОВЫХ</a:t>
            </a:r>
            <a:r>
              <a:rPr sz="33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33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3300" spc="-340" dirty="0">
                <a:solidFill>
                  <a:srgbClr val="FFFFFF"/>
                </a:solidFill>
                <a:latin typeface="Microsoft Sans Serif"/>
                <a:cs typeface="Microsoft Sans Serif"/>
              </a:rPr>
              <a:t>ПАРТНЕРОВ</a:t>
            </a:r>
            <a:endParaRPr sz="33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38400" y="4838700"/>
            <a:ext cx="12192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500" dirty="0">
                <a:latin typeface="Trebuchet MS"/>
                <a:cs typeface="Trebuchet MS"/>
              </a:rPr>
              <a:t>307</a:t>
            </a:r>
            <a:endParaRPr sz="55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4149483"/>
              <a:ext cx="18288000" cy="6137910"/>
            </a:xfrm>
            <a:custGeom>
              <a:avLst/>
              <a:gdLst/>
              <a:ahLst/>
              <a:cxnLst/>
              <a:rect l="l" t="t" r="r" b="b"/>
              <a:pathLst>
                <a:path w="18288000" h="6137909">
                  <a:moveTo>
                    <a:pt x="18287988" y="0"/>
                  </a:moveTo>
                  <a:lnTo>
                    <a:pt x="0" y="0"/>
                  </a:lnTo>
                  <a:lnTo>
                    <a:pt x="0" y="850"/>
                  </a:lnTo>
                  <a:lnTo>
                    <a:pt x="12185599" y="850"/>
                  </a:lnTo>
                  <a:lnTo>
                    <a:pt x="12185599" y="3374034"/>
                  </a:lnTo>
                  <a:lnTo>
                    <a:pt x="6102299" y="3374034"/>
                  </a:lnTo>
                  <a:lnTo>
                    <a:pt x="6102299" y="9575"/>
                  </a:lnTo>
                  <a:lnTo>
                    <a:pt x="6092774" y="9575"/>
                  </a:lnTo>
                  <a:lnTo>
                    <a:pt x="6092774" y="3374034"/>
                  </a:lnTo>
                  <a:lnTo>
                    <a:pt x="0" y="3374034"/>
                  </a:lnTo>
                  <a:lnTo>
                    <a:pt x="0" y="3383559"/>
                  </a:lnTo>
                  <a:lnTo>
                    <a:pt x="6092774" y="3383559"/>
                  </a:lnTo>
                  <a:lnTo>
                    <a:pt x="6092774" y="6137516"/>
                  </a:lnTo>
                  <a:lnTo>
                    <a:pt x="6102299" y="6137516"/>
                  </a:lnTo>
                  <a:lnTo>
                    <a:pt x="6102299" y="3383559"/>
                  </a:lnTo>
                  <a:lnTo>
                    <a:pt x="12185599" y="3383559"/>
                  </a:lnTo>
                  <a:lnTo>
                    <a:pt x="12185599" y="6137516"/>
                  </a:lnTo>
                  <a:lnTo>
                    <a:pt x="12195124" y="6137516"/>
                  </a:lnTo>
                  <a:lnTo>
                    <a:pt x="12195124" y="3383559"/>
                  </a:lnTo>
                  <a:lnTo>
                    <a:pt x="18287988" y="3383559"/>
                  </a:lnTo>
                  <a:lnTo>
                    <a:pt x="18287988" y="3374034"/>
                  </a:lnTo>
                  <a:lnTo>
                    <a:pt x="12195124" y="3374034"/>
                  </a:lnTo>
                  <a:lnTo>
                    <a:pt x="12195124" y="850"/>
                  </a:lnTo>
                  <a:lnTo>
                    <a:pt x="18287988" y="850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41494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9336" y="1028700"/>
              <a:ext cx="594353" cy="5943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2820" y="0"/>
              <a:ext cx="7735178" cy="266442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934200" y="6057900"/>
            <a:ext cx="4381500" cy="536685"/>
          </a:xfrm>
          <a:prstGeom prst="rect">
            <a:avLst/>
          </a:prstGeom>
          <a:solidFill>
            <a:srgbClr val="383BE3"/>
          </a:solidFill>
        </p:spPr>
        <p:txBody>
          <a:bodyPr vert="horz" wrap="square" lIns="0" tIns="66675" rIns="0" bIns="0" rtlCol="0">
            <a:spAutoFit/>
          </a:bodyPr>
          <a:lstStyle/>
          <a:p>
            <a:pPr marL="20955" algn="ctr">
              <a:lnSpc>
                <a:spcPct val="100000"/>
              </a:lnSpc>
              <a:spcBef>
                <a:spcPts val="525"/>
              </a:spcBef>
            </a:pPr>
            <a:r>
              <a:rPr sz="3050" spc="-3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НОВЫХ</a:t>
            </a:r>
            <a:r>
              <a:rPr lang="ru-RU" sz="3050" spc="-310" dirty="0">
                <a:solidFill>
                  <a:srgbClr val="FFFFFF"/>
                </a:solidFill>
                <a:latin typeface="Microsoft Sans Serif"/>
                <a:cs typeface="Microsoft Sans Serif"/>
              </a:rPr>
              <a:t>   </a:t>
            </a:r>
            <a:r>
              <a:rPr sz="305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050" spc="-254" dirty="0">
                <a:solidFill>
                  <a:srgbClr val="FFFFFF"/>
                </a:solidFill>
                <a:latin typeface="Microsoft Sans Serif"/>
                <a:cs typeface="Microsoft Sans Serif"/>
              </a:rPr>
              <a:t>ВАКАНСИЙ</a:t>
            </a:r>
            <a:endParaRPr sz="3050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27091" y="4892561"/>
            <a:ext cx="123380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500" spc="-185" dirty="0">
                <a:latin typeface="Trebuchet MS"/>
                <a:cs typeface="Trebuchet MS"/>
              </a:rPr>
              <a:t>700</a:t>
            </a:r>
            <a:endParaRPr sz="55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54000" y="5829300"/>
            <a:ext cx="4398004" cy="1384033"/>
          </a:xfrm>
          <a:prstGeom prst="rect">
            <a:avLst/>
          </a:prstGeom>
          <a:solidFill>
            <a:srgbClr val="383BE3"/>
          </a:solidFill>
        </p:spPr>
        <p:txBody>
          <a:bodyPr vert="horz" wrap="square" lIns="0" tIns="0" rIns="0" bIns="0" rtlCol="0">
            <a:spAutoFit/>
          </a:bodyPr>
          <a:lstStyle/>
          <a:p>
            <a:pPr marL="20955" algn="ctr">
              <a:lnSpc>
                <a:spcPct val="150000"/>
              </a:lnSpc>
            </a:pPr>
            <a:r>
              <a:rPr lang="ru-RU" sz="3200" spc="-315" dirty="0">
                <a:solidFill>
                  <a:srgbClr val="FFFFFF"/>
                </a:solidFill>
                <a:latin typeface="Microsoft Sans Serif"/>
                <a:cs typeface="Microsoft Sans Serif"/>
              </a:rPr>
              <a:t>ТРУДОУСТРОЕННЫХ ВЫПУСКНИКОВ</a:t>
            </a:r>
            <a:endParaRPr sz="32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61079" y="4892561"/>
            <a:ext cx="21520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500" spc="240" dirty="0">
                <a:latin typeface="Trebuchet MS"/>
                <a:cs typeface="Trebuchet MS"/>
              </a:rPr>
              <a:t>31</a:t>
            </a:r>
            <a:r>
              <a:rPr sz="5500" spc="590" dirty="0">
                <a:latin typeface="Trebuchet MS"/>
                <a:cs typeface="Trebuchet MS"/>
              </a:rPr>
              <a:t>00</a:t>
            </a:r>
            <a:r>
              <a:rPr sz="5500" spc="280" dirty="0">
                <a:latin typeface="Trebuchet MS"/>
                <a:cs typeface="Trebuchet MS"/>
              </a:rPr>
              <a:t>+</a:t>
            </a:r>
            <a:endParaRPr sz="55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221470" y="2027706"/>
            <a:ext cx="5245735" cy="10198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0" b="0" spc="40" dirty="0">
                <a:solidFill>
                  <a:srgbClr val="FFFFFF"/>
                </a:solidFill>
                <a:latin typeface="Trebuchet MS"/>
                <a:cs typeface="Trebuchet MS"/>
              </a:rPr>
              <a:t>Наша</a:t>
            </a:r>
            <a:r>
              <a:rPr sz="6500" b="0" spc="-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0" spc="505" dirty="0">
                <a:solidFill>
                  <a:srgbClr val="FFFFFF"/>
                </a:solidFill>
                <a:latin typeface="Trebuchet MS"/>
                <a:cs typeface="Trebuchet MS"/>
              </a:rPr>
              <a:t>польза</a:t>
            </a:r>
            <a:endParaRPr sz="6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51756" y="8369154"/>
            <a:ext cx="4584700" cy="88357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lang="ru-RU" sz="2600" spc="95" dirty="0">
                <a:latin typeface="Lucida Sans Unicode"/>
                <a:cs typeface="Lucida Sans Unicode"/>
              </a:rPr>
              <a:t>Вакансии обновляются ежедневно</a:t>
            </a:r>
            <a:endParaRPr sz="2600" dirty="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335000" y="8496300"/>
            <a:ext cx="3667125" cy="4161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600" spc="60" dirty="0">
                <a:latin typeface="Lucida Sans Unicode"/>
                <a:cs typeface="Lucida Sans Unicode"/>
              </a:rPr>
              <a:t>За последние 3 года</a:t>
            </a:r>
            <a:endParaRPr sz="2600" dirty="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70990" y="1092381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20" dirty="0">
                <a:solidFill>
                  <a:srgbClr val="FFFFFF"/>
                </a:solidFill>
                <a:latin typeface="Times New Roman"/>
                <a:cs typeface="Times New Roman"/>
              </a:rPr>
              <a:t>Центр</a:t>
            </a:r>
            <a:r>
              <a:rPr sz="26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200" dirty="0">
                <a:solidFill>
                  <a:srgbClr val="FFFFFF"/>
                </a:solidFill>
                <a:latin typeface="Times New Roman"/>
                <a:cs typeface="Times New Roman"/>
              </a:rPr>
              <a:t>карьеры</a:t>
            </a:r>
            <a:r>
              <a:rPr sz="26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КалмГУ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0600" y="8343900"/>
            <a:ext cx="4114800" cy="9330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 marR="5080" indent="-149860">
              <a:lnSpc>
                <a:spcPct val="115399"/>
              </a:lnSpc>
              <a:spcBef>
                <a:spcPts val="100"/>
              </a:spcBef>
            </a:pPr>
            <a:r>
              <a:rPr lang="ru-RU" sz="2600" spc="150" dirty="0">
                <a:latin typeface="Lucida Sans Unicode" pitchFamily="34" charset="0"/>
                <a:cs typeface="Lucida Sans Unicode" pitchFamily="34" charset="0"/>
              </a:rPr>
              <a:t>Число</a:t>
            </a:r>
            <a:r>
              <a:rPr lang="ru-RU" sz="2600" spc="-110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2600" spc="145" dirty="0">
                <a:latin typeface="Lucida Sans Unicode" pitchFamily="34" charset="0"/>
                <a:cs typeface="Lucida Sans Unicode" pitchFamily="34" charset="0"/>
              </a:rPr>
              <a:t>работодателей растёт каждый </a:t>
            </a:r>
            <a:r>
              <a:rPr lang="ru-RU" sz="2600" spc="125" dirty="0">
                <a:latin typeface="Lucida Sans Unicode" pitchFamily="34" charset="0"/>
                <a:cs typeface="Lucida Sans Unicode" pitchFamily="34" charset="0"/>
              </a:rPr>
              <a:t>день</a:t>
            </a:r>
            <a:endParaRPr sz="2600" dirty="0">
              <a:latin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5"/>
          <p:cNvSpPr/>
          <p:nvPr/>
        </p:nvSpPr>
        <p:spPr>
          <a:xfrm>
            <a:off x="12496800" y="2705100"/>
            <a:ext cx="4419600" cy="1109980"/>
          </a:xfrm>
          <a:custGeom>
            <a:avLst/>
            <a:gdLst/>
            <a:ahLst/>
            <a:cxnLst/>
            <a:rect l="l" t="t" r="r" b="b"/>
            <a:pathLst>
              <a:path w="2533015" h="1338579">
                <a:moveTo>
                  <a:pt x="1974184" y="1338117"/>
                </a:moveTo>
                <a:lnTo>
                  <a:pt x="558691" y="1338117"/>
                </a:lnTo>
                <a:lnTo>
                  <a:pt x="508214" y="1327921"/>
                </a:lnTo>
                <a:lnTo>
                  <a:pt x="466994" y="1300117"/>
                </a:lnTo>
                <a:lnTo>
                  <a:pt x="439203" y="1258877"/>
                </a:lnTo>
                <a:lnTo>
                  <a:pt x="429012" y="1208375"/>
                </a:lnTo>
                <a:lnTo>
                  <a:pt x="429012" y="1058284"/>
                </a:lnTo>
                <a:lnTo>
                  <a:pt x="426497" y="1032854"/>
                </a:lnTo>
                <a:lnTo>
                  <a:pt x="407224" y="986303"/>
                </a:lnTo>
                <a:lnTo>
                  <a:pt x="371279" y="950340"/>
                </a:lnTo>
                <a:lnTo>
                  <a:pt x="324750" y="931058"/>
                </a:lnTo>
                <a:lnTo>
                  <a:pt x="299333" y="928542"/>
                </a:lnTo>
                <a:lnTo>
                  <a:pt x="129679" y="928542"/>
                </a:lnTo>
                <a:lnTo>
                  <a:pt x="79202" y="918346"/>
                </a:lnTo>
                <a:lnTo>
                  <a:pt x="37982" y="890542"/>
                </a:lnTo>
                <a:lnTo>
                  <a:pt x="10190" y="849302"/>
                </a:lnTo>
                <a:lnTo>
                  <a:pt x="0" y="798800"/>
                </a:lnTo>
                <a:lnTo>
                  <a:pt x="0" y="539316"/>
                </a:lnTo>
                <a:lnTo>
                  <a:pt x="10190" y="488815"/>
                </a:lnTo>
                <a:lnTo>
                  <a:pt x="37982" y="447575"/>
                </a:lnTo>
                <a:lnTo>
                  <a:pt x="79202" y="419770"/>
                </a:lnTo>
                <a:lnTo>
                  <a:pt x="129679" y="409574"/>
                </a:lnTo>
                <a:lnTo>
                  <a:pt x="480369" y="409574"/>
                </a:lnTo>
                <a:lnTo>
                  <a:pt x="505786" y="407058"/>
                </a:lnTo>
                <a:lnTo>
                  <a:pt x="552315" y="387776"/>
                </a:lnTo>
                <a:lnTo>
                  <a:pt x="588260" y="351813"/>
                </a:lnTo>
                <a:lnTo>
                  <a:pt x="607533" y="305262"/>
                </a:lnTo>
                <a:lnTo>
                  <a:pt x="610048" y="279833"/>
                </a:lnTo>
                <a:lnTo>
                  <a:pt x="610048" y="129741"/>
                </a:lnTo>
                <a:lnTo>
                  <a:pt x="620239" y="79240"/>
                </a:lnTo>
                <a:lnTo>
                  <a:pt x="648030" y="38000"/>
                </a:lnTo>
                <a:lnTo>
                  <a:pt x="689250" y="10195"/>
                </a:lnTo>
                <a:lnTo>
                  <a:pt x="739727" y="0"/>
                </a:lnTo>
                <a:lnTo>
                  <a:pt x="1793148" y="0"/>
                </a:lnTo>
                <a:lnTo>
                  <a:pt x="1843625" y="10195"/>
                </a:lnTo>
                <a:lnTo>
                  <a:pt x="1884845" y="38000"/>
                </a:lnTo>
                <a:lnTo>
                  <a:pt x="1912637" y="79240"/>
                </a:lnTo>
                <a:lnTo>
                  <a:pt x="1922827" y="129741"/>
                </a:lnTo>
                <a:lnTo>
                  <a:pt x="1922827" y="279833"/>
                </a:lnTo>
                <a:lnTo>
                  <a:pt x="1933018" y="330334"/>
                </a:lnTo>
                <a:lnTo>
                  <a:pt x="1960809" y="371574"/>
                </a:lnTo>
                <a:lnTo>
                  <a:pt x="2002029" y="399379"/>
                </a:lnTo>
                <a:lnTo>
                  <a:pt x="2052506" y="409574"/>
                </a:lnTo>
                <a:lnTo>
                  <a:pt x="2403196" y="409574"/>
                </a:lnTo>
                <a:lnTo>
                  <a:pt x="2453673" y="419770"/>
                </a:lnTo>
                <a:lnTo>
                  <a:pt x="2494893" y="447575"/>
                </a:lnTo>
                <a:lnTo>
                  <a:pt x="2522685" y="488815"/>
                </a:lnTo>
                <a:lnTo>
                  <a:pt x="2532876" y="539316"/>
                </a:lnTo>
                <a:lnTo>
                  <a:pt x="2532876" y="798800"/>
                </a:lnTo>
                <a:lnTo>
                  <a:pt x="2522685" y="849302"/>
                </a:lnTo>
                <a:lnTo>
                  <a:pt x="2494893" y="890542"/>
                </a:lnTo>
                <a:lnTo>
                  <a:pt x="2453673" y="918346"/>
                </a:lnTo>
                <a:lnTo>
                  <a:pt x="2403196" y="928542"/>
                </a:lnTo>
                <a:lnTo>
                  <a:pt x="2233542" y="928542"/>
                </a:lnTo>
                <a:lnTo>
                  <a:pt x="2183066" y="938738"/>
                </a:lnTo>
                <a:lnTo>
                  <a:pt x="2141846" y="966543"/>
                </a:lnTo>
                <a:lnTo>
                  <a:pt x="2114054" y="1007783"/>
                </a:lnTo>
                <a:lnTo>
                  <a:pt x="2103863" y="1058284"/>
                </a:lnTo>
                <a:lnTo>
                  <a:pt x="2103863" y="1208375"/>
                </a:lnTo>
                <a:lnTo>
                  <a:pt x="2093673" y="1258877"/>
                </a:lnTo>
                <a:lnTo>
                  <a:pt x="2065881" y="1300117"/>
                </a:lnTo>
                <a:lnTo>
                  <a:pt x="2024661" y="1327921"/>
                </a:lnTo>
                <a:lnTo>
                  <a:pt x="1974184" y="1338117"/>
                </a:lnTo>
                <a:close/>
              </a:path>
            </a:pathLst>
          </a:custGeom>
          <a:solidFill>
            <a:srgbClr val="D6DB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9336" y="1028703"/>
            <a:ext cx="594353" cy="59435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70990" y="1092384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20" dirty="0">
                <a:solidFill>
                  <a:srgbClr val="000000"/>
                </a:solidFill>
              </a:rPr>
              <a:t>Центр</a:t>
            </a:r>
            <a:r>
              <a:rPr sz="2600" spc="80" dirty="0">
                <a:solidFill>
                  <a:srgbClr val="000000"/>
                </a:solidFill>
              </a:rPr>
              <a:t> </a:t>
            </a:r>
            <a:r>
              <a:rPr sz="2600" spc="200" dirty="0">
                <a:solidFill>
                  <a:srgbClr val="000000"/>
                </a:solidFill>
              </a:rPr>
              <a:t>карьеры</a:t>
            </a:r>
            <a:r>
              <a:rPr sz="2600" spc="80" dirty="0">
                <a:solidFill>
                  <a:srgbClr val="000000"/>
                </a:solidFill>
              </a:rPr>
              <a:t> </a:t>
            </a:r>
            <a:r>
              <a:rPr sz="2600" spc="-85" dirty="0">
                <a:solidFill>
                  <a:srgbClr val="000000"/>
                </a:solidFill>
              </a:rPr>
              <a:t>КалмГУ</a:t>
            </a:r>
            <a:endParaRPr sz="2600"/>
          </a:p>
        </p:txBody>
      </p:sp>
      <p:sp>
        <p:nvSpPr>
          <p:cNvPr id="15" name="object 15"/>
          <p:cNvSpPr/>
          <p:nvPr/>
        </p:nvSpPr>
        <p:spPr>
          <a:xfrm>
            <a:off x="609600" y="7124700"/>
            <a:ext cx="2533015" cy="1338580"/>
          </a:xfrm>
          <a:custGeom>
            <a:avLst/>
            <a:gdLst/>
            <a:ahLst/>
            <a:cxnLst/>
            <a:rect l="l" t="t" r="r" b="b"/>
            <a:pathLst>
              <a:path w="2533015" h="1338579">
                <a:moveTo>
                  <a:pt x="1974184" y="1338117"/>
                </a:moveTo>
                <a:lnTo>
                  <a:pt x="558691" y="1338117"/>
                </a:lnTo>
                <a:lnTo>
                  <a:pt x="508214" y="1327921"/>
                </a:lnTo>
                <a:lnTo>
                  <a:pt x="466994" y="1300117"/>
                </a:lnTo>
                <a:lnTo>
                  <a:pt x="439203" y="1258877"/>
                </a:lnTo>
                <a:lnTo>
                  <a:pt x="429012" y="1208375"/>
                </a:lnTo>
                <a:lnTo>
                  <a:pt x="429012" y="1058284"/>
                </a:lnTo>
                <a:lnTo>
                  <a:pt x="426497" y="1032854"/>
                </a:lnTo>
                <a:lnTo>
                  <a:pt x="407224" y="986303"/>
                </a:lnTo>
                <a:lnTo>
                  <a:pt x="371279" y="950340"/>
                </a:lnTo>
                <a:lnTo>
                  <a:pt x="324750" y="931058"/>
                </a:lnTo>
                <a:lnTo>
                  <a:pt x="299333" y="928542"/>
                </a:lnTo>
                <a:lnTo>
                  <a:pt x="129679" y="928542"/>
                </a:lnTo>
                <a:lnTo>
                  <a:pt x="79202" y="918346"/>
                </a:lnTo>
                <a:lnTo>
                  <a:pt x="37982" y="890542"/>
                </a:lnTo>
                <a:lnTo>
                  <a:pt x="10190" y="849302"/>
                </a:lnTo>
                <a:lnTo>
                  <a:pt x="0" y="798800"/>
                </a:lnTo>
                <a:lnTo>
                  <a:pt x="0" y="539316"/>
                </a:lnTo>
                <a:lnTo>
                  <a:pt x="10190" y="488815"/>
                </a:lnTo>
                <a:lnTo>
                  <a:pt x="37982" y="447575"/>
                </a:lnTo>
                <a:lnTo>
                  <a:pt x="79202" y="419770"/>
                </a:lnTo>
                <a:lnTo>
                  <a:pt x="129679" y="409574"/>
                </a:lnTo>
                <a:lnTo>
                  <a:pt x="480369" y="409574"/>
                </a:lnTo>
                <a:lnTo>
                  <a:pt x="505786" y="407058"/>
                </a:lnTo>
                <a:lnTo>
                  <a:pt x="552315" y="387776"/>
                </a:lnTo>
                <a:lnTo>
                  <a:pt x="588260" y="351813"/>
                </a:lnTo>
                <a:lnTo>
                  <a:pt x="607533" y="305262"/>
                </a:lnTo>
                <a:lnTo>
                  <a:pt x="610048" y="279833"/>
                </a:lnTo>
                <a:lnTo>
                  <a:pt x="610048" y="129741"/>
                </a:lnTo>
                <a:lnTo>
                  <a:pt x="620239" y="79240"/>
                </a:lnTo>
                <a:lnTo>
                  <a:pt x="648030" y="38000"/>
                </a:lnTo>
                <a:lnTo>
                  <a:pt x="689250" y="10195"/>
                </a:lnTo>
                <a:lnTo>
                  <a:pt x="739727" y="0"/>
                </a:lnTo>
                <a:lnTo>
                  <a:pt x="1793148" y="0"/>
                </a:lnTo>
                <a:lnTo>
                  <a:pt x="1843625" y="10195"/>
                </a:lnTo>
                <a:lnTo>
                  <a:pt x="1884845" y="38000"/>
                </a:lnTo>
                <a:lnTo>
                  <a:pt x="1912637" y="79240"/>
                </a:lnTo>
                <a:lnTo>
                  <a:pt x="1922827" y="129741"/>
                </a:lnTo>
                <a:lnTo>
                  <a:pt x="1922827" y="279833"/>
                </a:lnTo>
                <a:lnTo>
                  <a:pt x="1933018" y="330334"/>
                </a:lnTo>
                <a:lnTo>
                  <a:pt x="1960809" y="371574"/>
                </a:lnTo>
                <a:lnTo>
                  <a:pt x="2002029" y="399379"/>
                </a:lnTo>
                <a:lnTo>
                  <a:pt x="2052506" y="409574"/>
                </a:lnTo>
                <a:lnTo>
                  <a:pt x="2403196" y="409574"/>
                </a:lnTo>
                <a:lnTo>
                  <a:pt x="2453673" y="419770"/>
                </a:lnTo>
                <a:lnTo>
                  <a:pt x="2494893" y="447575"/>
                </a:lnTo>
                <a:lnTo>
                  <a:pt x="2522685" y="488815"/>
                </a:lnTo>
                <a:lnTo>
                  <a:pt x="2532876" y="539316"/>
                </a:lnTo>
                <a:lnTo>
                  <a:pt x="2532876" y="798800"/>
                </a:lnTo>
                <a:lnTo>
                  <a:pt x="2522685" y="849302"/>
                </a:lnTo>
                <a:lnTo>
                  <a:pt x="2494893" y="890542"/>
                </a:lnTo>
                <a:lnTo>
                  <a:pt x="2453673" y="918346"/>
                </a:lnTo>
                <a:lnTo>
                  <a:pt x="2403196" y="928542"/>
                </a:lnTo>
                <a:lnTo>
                  <a:pt x="2233542" y="928542"/>
                </a:lnTo>
                <a:lnTo>
                  <a:pt x="2183066" y="938738"/>
                </a:lnTo>
                <a:lnTo>
                  <a:pt x="2141846" y="966543"/>
                </a:lnTo>
                <a:lnTo>
                  <a:pt x="2114054" y="1007783"/>
                </a:lnTo>
                <a:lnTo>
                  <a:pt x="2103863" y="1058284"/>
                </a:lnTo>
                <a:lnTo>
                  <a:pt x="2103863" y="1208375"/>
                </a:lnTo>
                <a:lnTo>
                  <a:pt x="2093673" y="1258877"/>
                </a:lnTo>
                <a:lnTo>
                  <a:pt x="2065881" y="1300117"/>
                </a:lnTo>
                <a:lnTo>
                  <a:pt x="2024661" y="1327921"/>
                </a:lnTo>
                <a:lnTo>
                  <a:pt x="1974184" y="1338117"/>
                </a:lnTo>
                <a:close/>
              </a:path>
            </a:pathLst>
          </a:custGeom>
          <a:solidFill>
            <a:srgbClr val="D6DB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0" y="342900"/>
            <a:ext cx="11811000" cy="1190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38985">
              <a:lnSpc>
                <a:spcPct val="116300"/>
              </a:lnSpc>
              <a:spcBef>
                <a:spcPts val="100"/>
              </a:spcBef>
            </a:pPr>
            <a:r>
              <a:rPr sz="6600" spc="15" dirty="0" err="1" smtClean="0">
                <a:latin typeface="Segoe Print" pitchFamily="2" charset="0"/>
                <a:cs typeface="Trebuchet MS"/>
              </a:rPr>
              <a:t>Наши</a:t>
            </a:r>
            <a:r>
              <a:rPr lang="ru-RU" sz="6600" spc="15" dirty="0" smtClean="0">
                <a:latin typeface="Segoe Print" pitchFamily="2" charset="0"/>
                <a:cs typeface="Trebuchet MS"/>
              </a:rPr>
              <a:t> </a:t>
            </a:r>
            <a:r>
              <a:rPr sz="6600" spc="-200" dirty="0" err="1" smtClean="0">
                <a:latin typeface="Segoe Print" pitchFamily="2" charset="0"/>
                <a:cs typeface="Trebuchet MS"/>
              </a:rPr>
              <a:t>м</a:t>
            </a:r>
            <a:r>
              <a:rPr sz="6600" spc="565" dirty="0" err="1" smtClean="0">
                <a:latin typeface="Segoe Print" pitchFamily="2" charset="0"/>
                <a:cs typeface="Trebuchet MS"/>
              </a:rPr>
              <a:t>е</a:t>
            </a:r>
            <a:r>
              <a:rPr sz="6600" spc="600" dirty="0" err="1" smtClean="0">
                <a:latin typeface="Segoe Print" pitchFamily="2" charset="0"/>
                <a:cs typeface="Trebuchet MS"/>
              </a:rPr>
              <a:t>р</a:t>
            </a:r>
            <a:r>
              <a:rPr sz="6600" spc="650" dirty="0" err="1" smtClean="0">
                <a:latin typeface="Segoe Print" pitchFamily="2" charset="0"/>
                <a:cs typeface="Trebuchet MS"/>
              </a:rPr>
              <a:t>о</a:t>
            </a:r>
            <a:r>
              <a:rPr sz="6600" spc="560" dirty="0" err="1" smtClean="0">
                <a:latin typeface="Segoe Print" pitchFamily="2" charset="0"/>
                <a:cs typeface="Trebuchet MS"/>
              </a:rPr>
              <a:t>п</a:t>
            </a:r>
            <a:r>
              <a:rPr sz="6600" spc="600" dirty="0" err="1" smtClean="0">
                <a:latin typeface="Segoe Print" pitchFamily="2" charset="0"/>
                <a:cs typeface="Trebuchet MS"/>
              </a:rPr>
              <a:t>р</a:t>
            </a:r>
            <a:r>
              <a:rPr sz="6600" spc="375" dirty="0" err="1" smtClean="0">
                <a:latin typeface="Segoe Print" pitchFamily="2" charset="0"/>
                <a:cs typeface="Trebuchet MS"/>
              </a:rPr>
              <a:t>и</a:t>
            </a:r>
            <a:r>
              <a:rPr sz="6600" spc="350" dirty="0" err="1" smtClean="0">
                <a:latin typeface="Segoe Print" pitchFamily="2" charset="0"/>
                <a:cs typeface="Trebuchet MS"/>
              </a:rPr>
              <a:t>я</a:t>
            </a:r>
            <a:r>
              <a:rPr sz="6600" spc="204" dirty="0" err="1" smtClean="0">
                <a:latin typeface="Segoe Print" pitchFamily="2" charset="0"/>
                <a:cs typeface="Trebuchet MS"/>
              </a:rPr>
              <a:t>т</a:t>
            </a:r>
            <a:r>
              <a:rPr lang="ru-RU" sz="6600" spc="204" dirty="0" smtClean="0">
                <a:latin typeface="Segoe Print" pitchFamily="2" charset="0"/>
                <a:cs typeface="Trebuchet MS"/>
              </a:rPr>
              <a:t>и</a:t>
            </a:r>
            <a:r>
              <a:rPr sz="6600" spc="350" dirty="0" smtClean="0">
                <a:latin typeface="Segoe Print" pitchFamily="2" charset="0"/>
                <a:cs typeface="Trebuchet MS"/>
              </a:rPr>
              <a:t>я</a:t>
            </a:r>
            <a:endParaRPr sz="6600" dirty="0">
              <a:latin typeface="Segoe Print" pitchFamily="2" charset="0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5800" y="7200900"/>
            <a:ext cx="2322195" cy="1254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35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«</a:t>
            </a:r>
            <a:r>
              <a:rPr sz="2350" spc="-15" dirty="0" err="1" smtClean="0">
                <a:solidFill>
                  <a:srgbClr val="001A7E"/>
                </a:solidFill>
                <a:latin typeface="Lucida Sans Unicode"/>
                <a:cs typeface="Lucida Sans Unicode"/>
              </a:rPr>
              <a:t>Маркет</a:t>
            </a:r>
            <a:r>
              <a:rPr sz="235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 </a:t>
            </a:r>
            <a:r>
              <a:rPr sz="2350" spc="-10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 </a:t>
            </a:r>
            <a:r>
              <a:rPr sz="2350" spc="-2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п</a:t>
            </a:r>
            <a:r>
              <a:rPr sz="2350" spc="-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е</a:t>
            </a:r>
            <a:r>
              <a:rPr sz="2350" spc="-250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д</a:t>
            </a:r>
            <a:r>
              <a:rPr sz="2350" spc="-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а</a:t>
            </a:r>
            <a:r>
              <a:rPr sz="2350" spc="-16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г</a:t>
            </a:r>
            <a:r>
              <a:rPr sz="2350" spc="-3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о</a:t>
            </a:r>
            <a:r>
              <a:rPr sz="2350" spc="-16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г</a:t>
            </a:r>
            <a:r>
              <a:rPr sz="2350" spc="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и</a:t>
            </a:r>
            <a:r>
              <a:rPr sz="2350" spc="18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ч</a:t>
            </a:r>
            <a:r>
              <a:rPr sz="2350" spc="-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е</a:t>
            </a:r>
            <a:r>
              <a:rPr sz="2350" spc="-9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с</a:t>
            </a:r>
            <a:r>
              <a:rPr sz="2350" spc="-5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к</a:t>
            </a:r>
            <a:r>
              <a:rPr sz="2350" spc="5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и</a:t>
            </a:r>
            <a:r>
              <a:rPr sz="2350" spc="-150" dirty="0" err="1">
                <a:solidFill>
                  <a:srgbClr val="001A7E"/>
                </a:solidFill>
                <a:latin typeface="Lucida Sans Unicode"/>
                <a:cs typeface="Lucida Sans Unicode"/>
              </a:rPr>
              <a:t>х</a:t>
            </a:r>
            <a:r>
              <a:rPr sz="2350" spc="-150" dirty="0">
                <a:solidFill>
                  <a:srgbClr val="001A7E"/>
                </a:solidFill>
                <a:latin typeface="Lucida Sans Unicode"/>
                <a:cs typeface="Lucida Sans Unicode"/>
              </a:rPr>
              <a:t>  </a:t>
            </a:r>
            <a:r>
              <a:rPr lang="ru-RU" sz="2350" spc="-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профессий»</a:t>
            </a:r>
            <a:endParaRPr sz="2350" dirty="0">
              <a:latin typeface="Lucida Sans Unicode"/>
              <a:cs typeface="Lucida Sans Unicode"/>
            </a:endParaRPr>
          </a:p>
        </p:txBody>
      </p:sp>
      <p:pic>
        <p:nvPicPr>
          <p:cNvPr id="1028" name="Picture 4" descr="C:\Users\v.karvenova\Downloads\vIhFL0cUisJ3-RiEoJDqSYdNYvl4hf30Kv6v2cv2VQsx1IFBdPdHx26kdhvPSkwum2Wl_jP6_tCA9WlCRZupZx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05100"/>
            <a:ext cx="5602888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v.karvenova\Downloads\RxgXCWtLKRlZVjnLyHra5AI-vePfxxo8lkzP2OblAJzonGK9DOu2IOi1TMmhfXrZEeWLCRGEulGeKEKvYvN4L5g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485900"/>
            <a:ext cx="6553200" cy="436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v.karvenova\Downloads\OFXQG_V8gUbDvQAqajJqwaBTDQ330BKJuGTirkXM0Vn515stvl9AiMlLuCgpGI466FCUjGWys5MPob1-jldL2by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6057900"/>
            <a:ext cx="5145509" cy="3428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object 16"/>
          <p:cNvSpPr txBox="1"/>
          <p:nvPr/>
        </p:nvSpPr>
        <p:spPr>
          <a:xfrm>
            <a:off x="13563600" y="4991100"/>
            <a:ext cx="4191000" cy="867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40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Акция </a:t>
            </a:r>
          </a:p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40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«Привет, первокурсник!»</a:t>
            </a:r>
            <a:endParaRPr sz="2400" dirty="0">
              <a:latin typeface="Lucida Sans Unicode"/>
              <a:cs typeface="Lucida Sans Unicode"/>
            </a:endParaRPr>
          </a:p>
        </p:txBody>
      </p:sp>
      <p:pic>
        <p:nvPicPr>
          <p:cNvPr id="1026" name="Picture 2" descr="C:\Users\e.shiripova\Desktop\ЦК\Фото ЦК КалмГУ\photo_2024-12-26_12-13-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96600" y="5905500"/>
            <a:ext cx="6921326" cy="3962400"/>
          </a:xfrm>
          <a:prstGeom prst="rect">
            <a:avLst/>
          </a:prstGeom>
          <a:noFill/>
        </p:spPr>
      </p:pic>
      <p:pic>
        <p:nvPicPr>
          <p:cNvPr id="17" name="Picture 5" descr="C:\Users\v.karvenova\Downloads\RxgXCWtLKRlZVjnLyHra5AI-vePfxxo8lkzP2OblAJzonGK9DOu2IOi1TMmhfXrZEeWLCRGEulGeKEKvYvN4L5g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485900"/>
            <a:ext cx="5715000" cy="381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097000" y="2019300"/>
            <a:ext cx="3276600" cy="934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40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«День карьеры </a:t>
            </a:r>
          </a:p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40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с ПАО «</a:t>
            </a:r>
            <a:r>
              <a:rPr lang="ru-RU" sz="2400" spc="-15" dirty="0" err="1" smtClean="0">
                <a:solidFill>
                  <a:srgbClr val="001A7E"/>
                </a:solidFill>
                <a:latin typeface="Lucida Sans Unicode"/>
                <a:cs typeface="Lucida Sans Unicode"/>
              </a:rPr>
              <a:t>Ростелеком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5"/>
          <p:cNvSpPr/>
          <p:nvPr/>
        </p:nvSpPr>
        <p:spPr>
          <a:xfrm>
            <a:off x="12496800" y="2705100"/>
            <a:ext cx="4419600" cy="1109980"/>
          </a:xfrm>
          <a:custGeom>
            <a:avLst/>
            <a:gdLst/>
            <a:ahLst/>
            <a:cxnLst/>
            <a:rect l="l" t="t" r="r" b="b"/>
            <a:pathLst>
              <a:path w="2533015" h="1338579">
                <a:moveTo>
                  <a:pt x="1974184" y="1338117"/>
                </a:moveTo>
                <a:lnTo>
                  <a:pt x="558691" y="1338117"/>
                </a:lnTo>
                <a:lnTo>
                  <a:pt x="508214" y="1327921"/>
                </a:lnTo>
                <a:lnTo>
                  <a:pt x="466994" y="1300117"/>
                </a:lnTo>
                <a:lnTo>
                  <a:pt x="439203" y="1258877"/>
                </a:lnTo>
                <a:lnTo>
                  <a:pt x="429012" y="1208375"/>
                </a:lnTo>
                <a:lnTo>
                  <a:pt x="429012" y="1058284"/>
                </a:lnTo>
                <a:lnTo>
                  <a:pt x="426497" y="1032854"/>
                </a:lnTo>
                <a:lnTo>
                  <a:pt x="407224" y="986303"/>
                </a:lnTo>
                <a:lnTo>
                  <a:pt x="371279" y="950340"/>
                </a:lnTo>
                <a:lnTo>
                  <a:pt x="324750" y="931058"/>
                </a:lnTo>
                <a:lnTo>
                  <a:pt x="299333" y="928542"/>
                </a:lnTo>
                <a:lnTo>
                  <a:pt x="129679" y="928542"/>
                </a:lnTo>
                <a:lnTo>
                  <a:pt x="79202" y="918346"/>
                </a:lnTo>
                <a:lnTo>
                  <a:pt x="37982" y="890542"/>
                </a:lnTo>
                <a:lnTo>
                  <a:pt x="10190" y="849302"/>
                </a:lnTo>
                <a:lnTo>
                  <a:pt x="0" y="798800"/>
                </a:lnTo>
                <a:lnTo>
                  <a:pt x="0" y="539316"/>
                </a:lnTo>
                <a:lnTo>
                  <a:pt x="10190" y="488815"/>
                </a:lnTo>
                <a:lnTo>
                  <a:pt x="37982" y="447575"/>
                </a:lnTo>
                <a:lnTo>
                  <a:pt x="79202" y="419770"/>
                </a:lnTo>
                <a:lnTo>
                  <a:pt x="129679" y="409574"/>
                </a:lnTo>
                <a:lnTo>
                  <a:pt x="480369" y="409574"/>
                </a:lnTo>
                <a:lnTo>
                  <a:pt x="505786" y="407058"/>
                </a:lnTo>
                <a:lnTo>
                  <a:pt x="552315" y="387776"/>
                </a:lnTo>
                <a:lnTo>
                  <a:pt x="588260" y="351813"/>
                </a:lnTo>
                <a:lnTo>
                  <a:pt x="607533" y="305262"/>
                </a:lnTo>
                <a:lnTo>
                  <a:pt x="610048" y="279833"/>
                </a:lnTo>
                <a:lnTo>
                  <a:pt x="610048" y="129741"/>
                </a:lnTo>
                <a:lnTo>
                  <a:pt x="620239" y="79240"/>
                </a:lnTo>
                <a:lnTo>
                  <a:pt x="648030" y="38000"/>
                </a:lnTo>
                <a:lnTo>
                  <a:pt x="689250" y="10195"/>
                </a:lnTo>
                <a:lnTo>
                  <a:pt x="739727" y="0"/>
                </a:lnTo>
                <a:lnTo>
                  <a:pt x="1793148" y="0"/>
                </a:lnTo>
                <a:lnTo>
                  <a:pt x="1843625" y="10195"/>
                </a:lnTo>
                <a:lnTo>
                  <a:pt x="1884845" y="38000"/>
                </a:lnTo>
                <a:lnTo>
                  <a:pt x="1912637" y="79240"/>
                </a:lnTo>
                <a:lnTo>
                  <a:pt x="1922827" y="129741"/>
                </a:lnTo>
                <a:lnTo>
                  <a:pt x="1922827" y="279833"/>
                </a:lnTo>
                <a:lnTo>
                  <a:pt x="1933018" y="330334"/>
                </a:lnTo>
                <a:lnTo>
                  <a:pt x="1960809" y="371574"/>
                </a:lnTo>
                <a:lnTo>
                  <a:pt x="2002029" y="399379"/>
                </a:lnTo>
                <a:lnTo>
                  <a:pt x="2052506" y="409574"/>
                </a:lnTo>
                <a:lnTo>
                  <a:pt x="2403196" y="409574"/>
                </a:lnTo>
                <a:lnTo>
                  <a:pt x="2453673" y="419770"/>
                </a:lnTo>
                <a:lnTo>
                  <a:pt x="2494893" y="447575"/>
                </a:lnTo>
                <a:lnTo>
                  <a:pt x="2522685" y="488815"/>
                </a:lnTo>
                <a:lnTo>
                  <a:pt x="2532876" y="539316"/>
                </a:lnTo>
                <a:lnTo>
                  <a:pt x="2532876" y="798800"/>
                </a:lnTo>
                <a:lnTo>
                  <a:pt x="2522685" y="849302"/>
                </a:lnTo>
                <a:lnTo>
                  <a:pt x="2494893" y="890542"/>
                </a:lnTo>
                <a:lnTo>
                  <a:pt x="2453673" y="918346"/>
                </a:lnTo>
                <a:lnTo>
                  <a:pt x="2403196" y="928542"/>
                </a:lnTo>
                <a:lnTo>
                  <a:pt x="2233542" y="928542"/>
                </a:lnTo>
                <a:lnTo>
                  <a:pt x="2183066" y="938738"/>
                </a:lnTo>
                <a:lnTo>
                  <a:pt x="2141846" y="966543"/>
                </a:lnTo>
                <a:lnTo>
                  <a:pt x="2114054" y="1007783"/>
                </a:lnTo>
                <a:lnTo>
                  <a:pt x="2103863" y="1058284"/>
                </a:lnTo>
                <a:lnTo>
                  <a:pt x="2103863" y="1208375"/>
                </a:lnTo>
                <a:lnTo>
                  <a:pt x="2093673" y="1258877"/>
                </a:lnTo>
                <a:lnTo>
                  <a:pt x="2065881" y="1300117"/>
                </a:lnTo>
                <a:lnTo>
                  <a:pt x="2024661" y="1327921"/>
                </a:lnTo>
                <a:lnTo>
                  <a:pt x="1974184" y="1338117"/>
                </a:lnTo>
                <a:close/>
              </a:path>
            </a:pathLst>
          </a:custGeom>
          <a:solidFill>
            <a:srgbClr val="D6DB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9336" y="1028703"/>
            <a:ext cx="594353" cy="59435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70990" y="1092384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20" dirty="0">
                <a:solidFill>
                  <a:srgbClr val="000000"/>
                </a:solidFill>
              </a:rPr>
              <a:t>Центр</a:t>
            </a:r>
            <a:r>
              <a:rPr sz="2600" spc="80" dirty="0">
                <a:solidFill>
                  <a:srgbClr val="000000"/>
                </a:solidFill>
              </a:rPr>
              <a:t> </a:t>
            </a:r>
            <a:r>
              <a:rPr sz="2600" spc="200" dirty="0">
                <a:solidFill>
                  <a:srgbClr val="000000"/>
                </a:solidFill>
              </a:rPr>
              <a:t>карьеры</a:t>
            </a:r>
            <a:r>
              <a:rPr sz="2600" spc="80" dirty="0">
                <a:solidFill>
                  <a:srgbClr val="000000"/>
                </a:solidFill>
              </a:rPr>
              <a:t> </a:t>
            </a:r>
            <a:r>
              <a:rPr sz="2600" spc="-85" dirty="0">
                <a:solidFill>
                  <a:srgbClr val="000000"/>
                </a:solidFill>
              </a:rPr>
              <a:t>КалмГУ</a:t>
            </a:r>
            <a:endParaRPr sz="2600"/>
          </a:p>
        </p:txBody>
      </p:sp>
      <p:sp>
        <p:nvSpPr>
          <p:cNvPr id="15" name="object 15"/>
          <p:cNvSpPr/>
          <p:nvPr/>
        </p:nvSpPr>
        <p:spPr>
          <a:xfrm>
            <a:off x="-3276600" y="10287000"/>
            <a:ext cx="2533015" cy="1338580"/>
          </a:xfrm>
          <a:custGeom>
            <a:avLst/>
            <a:gdLst/>
            <a:ahLst/>
            <a:cxnLst/>
            <a:rect l="l" t="t" r="r" b="b"/>
            <a:pathLst>
              <a:path w="2533015" h="1338579">
                <a:moveTo>
                  <a:pt x="1974184" y="1338117"/>
                </a:moveTo>
                <a:lnTo>
                  <a:pt x="558691" y="1338117"/>
                </a:lnTo>
                <a:lnTo>
                  <a:pt x="508214" y="1327921"/>
                </a:lnTo>
                <a:lnTo>
                  <a:pt x="466994" y="1300117"/>
                </a:lnTo>
                <a:lnTo>
                  <a:pt x="439203" y="1258877"/>
                </a:lnTo>
                <a:lnTo>
                  <a:pt x="429012" y="1208375"/>
                </a:lnTo>
                <a:lnTo>
                  <a:pt x="429012" y="1058284"/>
                </a:lnTo>
                <a:lnTo>
                  <a:pt x="426497" y="1032854"/>
                </a:lnTo>
                <a:lnTo>
                  <a:pt x="407224" y="986303"/>
                </a:lnTo>
                <a:lnTo>
                  <a:pt x="371279" y="950340"/>
                </a:lnTo>
                <a:lnTo>
                  <a:pt x="324750" y="931058"/>
                </a:lnTo>
                <a:lnTo>
                  <a:pt x="299333" y="928542"/>
                </a:lnTo>
                <a:lnTo>
                  <a:pt x="129679" y="928542"/>
                </a:lnTo>
                <a:lnTo>
                  <a:pt x="79202" y="918346"/>
                </a:lnTo>
                <a:lnTo>
                  <a:pt x="37982" y="890542"/>
                </a:lnTo>
                <a:lnTo>
                  <a:pt x="10190" y="849302"/>
                </a:lnTo>
                <a:lnTo>
                  <a:pt x="0" y="798800"/>
                </a:lnTo>
                <a:lnTo>
                  <a:pt x="0" y="539316"/>
                </a:lnTo>
                <a:lnTo>
                  <a:pt x="10190" y="488815"/>
                </a:lnTo>
                <a:lnTo>
                  <a:pt x="37982" y="447575"/>
                </a:lnTo>
                <a:lnTo>
                  <a:pt x="79202" y="419770"/>
                </a:lnTo>
                <a:lnTo>
                  <a:pt x="129679" y="409574"/>
                </a:lnTo>
                <a:lnTo>
                  <a:pt x="480369" y="409574"/>
                </a:lnTo>
                <a:lnTo>
                  <a:pt x="505786" y="407058"/>
                </a:lnTo>
                <a:lnTo>
                  <a:pt x="552315" y="387776"/>
                </a:lnTo>
                <a:lnTo>
                  <a:pt x="588260" y="351813"/>
                </a:lnTo>
                <a:lnTo>
                  <a:pt x="607533" y="305262"/>
                </a:lnTo>
                <a:lnTo>
                  <a:pt x="610048" y="279833"/>
                </a:lnTo>
                <a:lnTo>
                  <a:pt x="610048" y="129741"/>
                </a:lnTo>
                <a:lnTo>
                  <a:pt x="620239" y="79240"/>
                </a:lnTo>
                <a:lnTo>
                  <a:pt x="648030" y="38000"/>
                </a:lnTo>
                <a:lnTo>
                  <a:pt x="689250" y="10195"/>
                </a:lnTo>
                <a:lnTo>
                  <a:pt x="739727" y="0"/>
                </a:lnTo>
                <a:lnTo>
                  <a:pt x="1793148" y="0"/>
                </a:lnTo>
                <a:lnTo>
                  <a:pt x="1843625" y="10195"/>
                </a:lnTo>
                <a:lnTo>
                  <a:pt x="1884845" y="38000"/>
                </a:lnTo>
                <a:lnTo>
                  <a:pt x="1912637" y="79240"/>
                </a:lnTo>
                <a:lnTo>
                  <a:pt x="1922827" y="129741"/>
                </a:lnTo>
                <a:lnTo>
                  <a:pt x="1922827" y="279833"/>
                </a:lnTo>
                <a:lnTo>
                  <a:pt x="1933018" y="330334"/>
                </a:lnTo>
                <a:lnTo>
                  <a:pt x="1960809" y="371574"/>
                </a:lnTo>
                <a:lnTo>
                  <a:pt x="2002029" y="399379"/>
                </a:lnTo>
                <a:lnTo>
                  <a:pt x="2052506" y="409574"/>
                </a:lnTo>
                <a:lnTo>
                  <a:pt x="2403196" y="409574"/>
                </a:lnTo>
                <a:lnTo>
                  <a:pt x="2453673" y="419770"/>
                </a:lnTo>
                <a:lnTo>
                  <a:pt x="2494893" y="447575"/>
                </a:lnTo>
                <a:lnTo>
                  <a:pt x="2522685" y="488815"/>
                </a:lnTo>
                <a:lnTo>
                  <a:pt x="2532876" y="539316"/>
                </a:lnTo>
                <a:lnTo>
                  <a:pt x="2532876" y="798800"/>
                </a:lnTo>
                <a:lnTo>
                  <a:pt x="2522685" y="849302"/>
                </a:lnTo>
                <a:lnTo>
                  <a:pt x="2494893" y="890542"/>
                </a:lnTo>
                <a:lnTo>
                  <a:pt x="2453673" y="918346"/>
                </a:lnTo>
                <a:lnTo>
                  <a:pt x="2403196" y="928542"/>
                </a:lnTo>
                <a:lnTo>
                  <a:pt x="2233542" y="928542"/>
                </a:lnTo>
                <a:lnTo>
                  <a:pt x="2183066" y="938738"/>
                </a:lnTo>
                <a:lnTo>
                  <a:pt x="2141846" y="966543"/>
                </a:lnTo>
                <a:lnTo>
                  <a:pt x="2114054" y="1007783"/>
                </a:lnTo>
                <a:lnTo>
                  <a:pt x="2103863" y="1058284"/>
                </a:lnTo>
                <a:lnTo>
                  <a:pt x="2103863" y="1208375"/>
                </a:lnTo>
                <a:lnTo>
                  <a:pt x="2093673" y="1258877"/>
                </a:lnTo>
                <a:lnTo>
                  <a:pt x="2065881" y="1300117"/>
                </a:lnTo>
                <a:lnTo>
                  <a:pt x="2024661" y="1327921"/>
                </a:lnTo>
                <a:lnTo>
                  <a:pt x="1974184" y="1338117"/>
                </a:lnTo>
                <a:close/>
              </a:path>
            </a:pathLst>
          </a:custGeom>
          <a:solidFill>
            <a:srgbClr val="D6DB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48400" y="342900"/>
            <a:ext cx="11506200" cy="1190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38985">
              <a:lnSpc>
                <a:spcPct val="116300"/>
              </a:lnSpc>
              <a:spcBef>
                <a:spcPts val="100"/>
              </a:spcBef>
            </a:pPr>
            <a:r>
              <a:rPr sz="6600" spc="15" dirty="0" err="1" smtClean="0">
                <a:latin typeface="Segoe Print" pitchFamily="2" charset="0"/>
                <a:cs typeface="Trebuchet MS"/>
              </a:rPr>
              <a:t>Наши</a:t>
            </a:r>
            <a:r>
              <a:rPr lang="ru-RU" sz="6600" spc="15" dirty="0" smtClean="0">
                <a:latin typeface="Segoe Print" pitchFamily="2" charset="0"/>
                <a:cs typeface="Trebuchet MS"/>
              </a:rPr>
              <a:t> </a:t>
            </a:r>
            <a:r>
              <a:rPr sz="6600" spc="-200" dirty="0" err="1" smtClean="0">
                <a:latin typeface="Segoe Print" pitchFamily="2" charset="0"/>
                <a:cs typeface="Trebuchet MS"/>
              </a:rPr>
              <a:t>м</a:t>
            </a:r>
            <a:r>
              <a:rPr sz="6600" spc="565" dirty="0" err="1" smtClean="0">
                <a:latin typeface="Segoe Print" pitchFamily="2" charset="0"/>
                <a:cs typeface="Trebuchet MS"/>
              </a:rPr>
              <a:t>е</a:t>
            </a:r>
            <a:r>
              <a:rPr sz="6600" spc="600" dirty="0" err="1" smtClean="0">
                <a:latin typeface="Segoe Print" pitchFamily="2" charset="0"/>
                <a:cs typeface="Trebuchet MS"/>
              </a:rPr>
              <a:t>р</a:t>
            </a:r>
            <a:r>
              <a:rPr sz="6600" spc="650" dirty="0" err="1" smtClean="0">
                <a:latin typeface="Segoe Print" pitchFamily="2" charset="0"/>
                <a:cs typeface="Trebuchet MS"/>
              </a:rPr>
              <a:t>о</a:t>
            </a:r>
            <a:r>
              <a:rPr sz="6600" spc="560" dirty="0" err="1" smtClean="0">
                <a:latin typeface="Segoe Print" pitchFamily="2" charset="0"/>
                <a:cs typeface="Trebuchet MS"/>
              </a:rPr>
              <a:t>п</a:t>
            </a:r>
            <a:r>
              <a:rPr sz="6600" spc="600" dirty="0" err="1" smtClean="0">
                <a:latin typeface="Segoe Print" pitchFamily="2" charset="0"/>
                <a:cs typeface="Trebuchet MS"/>
              </a:rPr>
              <a:t>р</a:t>
            </a:r>
            <a:r>
              <a:rPr sz="6600" spc="375" dirty="0" err="1" smtClean="0">
                <a:latin typeface="Segoe Print" pitchFamily="2" charset="0"/>
                <a:cs typeface="Trebuchet MS"/>
              </a:rPr>
              <a:t>и</a:t>
            </a:r>
            <a:r>
              <a:rPr sz="6600" spc="350" dirty="0" err="1" smtClean="0">
                <a:latin typeface="Segoe Print" pitchFamily="2" charset="0"/>
                <a:cs typeface="Trebuchet MS"/>
              </a:rPr>
              <a:t>я</a:t>
            </a:r>
            <a:r>
              <a:rPr sz="6600" spc="204" dirty="0" err="1" smtClean="0">
                <a:latin typeface="Segoe Print" pitchFamily="2" charset="0"/>
                <a:cs typeface="Trebuchet MS"/>
              </a:rPr>
              <a:t>т</a:t>
            </a:r>
            <a:r>
              <a:rPr sz="6600" spc="375" dirty="0" err="1" smtClean="0">
                <a:latin typeface="Segoe Print" pitchFamily="2" charset="0"/>
                <a:cs typeface="Trebuchet MS"/>
              </a:rPr>
              <a:t>и</a:t>
            </a:r>
            <a:r>
              <a:rPr sz="6600" spc="350" dirty="0" err="1" smtClean="0">
                <a:latin typeface="Segoe Print" pitchFamily="2" charset="0"/>
                <a:cs typeface="Trebuchet MS"/>
              </a:rPr>
              <a:t>я</a:t>
            </a:r>
            <a:endParaRPr sz="6600" dirty="0">
              <a:latin typeface="Segoe Print" pitchFamily="2" charset="0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9600" y="6591300"/>
            <a:ext cx="4191000" cy="854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40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 выездная Лаборатория «Карьерная навигация»</a:t>
            </a:r>
            <a:endParaRPr sz="2400" dirty="0">
              <a:latin typeface="Lucida Sans Unicode"/>
              <a:cs typeface="Lucida Sans Unicode"/>
            </a:endParaRPr>
          </a:p>
        </p:txBody>
      </p:sp>
      <p:sp>
        <p:nvSpPr>
          <p:cNvPr id="22" name="object 16"/>
          <p:cNvSpPr txBox="1"/>
          <p:nvPr/>
        </p:nvSpPr>
        <p:spPr>
          <a:xfrm>
            <a:off x="12039600" y="7658100"/>
            <a:ext cx="5715000" cy="433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40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«День </a:t>
            </a:r>
            <a:r>
              <a:rPr lang="ru-RU" sz="2400" spc="-15" dirty="0">
                <a:solidFill>
                  <a:srgbClr val="001A7E"/>
                </a:solidFill>
                <a:latin typeface="Lucida Sans Unicode"/>
                <a:cs typeface="Lucida Sans Unicode"/>
              </a:rPr>
              <a:t>карьеры </a:t>
            </a:r>
            <a:r>
              <a:rPr lang="ru-RU" sz="240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с УМВД по г.Элиста»</a:t>
            </a:r>
            <a:endParaRPr sz="2400" dirty="0">
              <a:latin typeface="Lucida Sans Unicode"/>
              <a:cs typeface="Lucida Sans Unicode"/>
            </a:endParaRPr>
          </a:p>
        </p:txBody>
      </p:sp>
      <p:pic>
        <p:nvPicPr>
          <p:cNvPr id="14" name="Рисунок 13" descr="IMG_8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095500"/>
            <a:ext cx="5943600" cy="4191000"/>
          </a:xfrm>
          <a:prstGeom prst="rect">
            <a:avLst/>
          </a:prstGeom>
        </p:spPr>
      </p:pic>
      <p:pic>
        <p:nvPicPr>
          <p:cNvPr id="17" name="Рисунок 16" descr="0umus36eU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11000" y="2628900"/>
            <a:ext cx="6036212" cy="462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3662.JPG"/>
          <p:cNvPicPr>
            <a:picLocks noChangeAspect="1"/>
          </p:cNvPicPr>
          <p:nvPr/>
        </p:nvPicPr>
        <p:blipFill>
          <a:blip r:embed="rId5" cstate="print"/>
          <a:srcRect l="22738" r="26406"/>
          <a:stretch>
            <a:fillRect/>
          </a:stretch>
        </p:blipFill>
        <p:spPr>
          <a:xfrm>
            <a:off x="7162800" y="3467100"/>
            <a:ext cx="3962400" cy="5194300"/>
          </a:xfrm>
          <a:prstGeom prst="rect">
            <a:avLst/>
          </a:prstGeom>
        </p:spPr>
      </p:pic>
      <p:sp>
        <p:nvSpPr>
          <p:cNvPr id="19" name="object 15"/>
          <p:cNvSpPr/>
          <p:nvPr/>
        </p:nvSpPr>
        <p:spPr>
          <a:xfrm>
            <a:off x="8077200" y="3467100"/>
            <a:ext cx="3048000" cy="1109980"/>
          </a:xfrm>
          <a:custGeom>
            <a:avLst/>
            <a:gdLst/>
            <a:ahLst/>
            <a:cxnLst/>
            <a:rect l="l" t="t" r="r" b="b"/>
            <a:pathLst>
              <a:path w="2533015" h="1338579">
                <a:moveTo>
                  <a:pt x="1974184" y="1338117"/>
                </a:moveTo>
                <a:lnTo>
                  <a:pt x="558691" y="1338117"/>
                </a:lnTo>
                <a:lnTo>
                  <a:pt x="508214" y="1327921"/>
                </a:lnTo>
                <a:lnTo>
                  <a:pt x="466994" y="1300117"/>
                </a:lnTo>
                <a:lnTo>
                  <a:pt x="439203" y="1258877"/>
                </a:lnTo>
                <a:lnTo>
                  <a:pt x="429012" y="1208375"/>
                </a:lnTo>
                <a:lnTo>
                  <a:pt x="429012" y="1058284"/>
                </a:lnTo>
                <a:lnTo>
                  <a:pt x="426497" y="1032854"/>
                </a:lnTo>
                <a:lnTo>
                  <a:pt x="407224" y="986303"/>
                </a:lnTo>
                <a:lnTo>
                  <a:pt x="371279" y="950340"/>
                </a:lnTo>
                <a:lnTo>
                  <a:pt x="324750" y="931058"/>
                </a:lnTo>
                <a:lnTo>
                  <a:pt x="299333" y="928542"/>
                </a:lnTo>
                <a:lnTo>
                  <a:pt x="129679" y="928542"/>
                </a:lnTo>
                <a:lnTo>
                  <a:pt x="79202" y="918346"/>
                </a:lnTo>
                <a:lnTo>
                  <a:pt x="37982" y="890542"/>
                </a:lnTo>
                <a:lnTo>
                  <a:pt x="10190" y="849302"/>
                </a:lnTo>
                <a:lnTo>
                  <a:pt x="0" y="798800"/>
                </a:lnTo>
                <a:lnTo>
                  <a:pt x="0" y="539316"/>
                </a:lnTo>
                <a:lnTo>
                  <a:pt x="10190" y="488815"/>
                </a:lnTo>
                <a:lnTo>
                  <a:pt x="37982" y="447575"/>
                </a:lnTo>
                <a:lnTo>
                  <a:pt x="79202" y="419770"/>
                </a:lnTo>
                <a:lnTo>
                  <a:pt x="129679" y="409574"/>
                </a:lnTo>
                <a:lnTo>
                  <a:pt x="480369" y="409574"/>
                </a:lnTo>
                <a:lnTo>
                  <a:pt x="505786" y="407058"/>
                </a:lnTo>
                <a:lnTo>
                  <a:pt x="552315" y="387776"/>
                </a:lnTo>
                <a:lnTo>
                  <a:pt x="588260" y="351813"/>
                </a:lnTo>
                <a:lnTo>
                  <a:pt x="607533" y="305262"/>
                </a:lnTo>
                <a:lnTo>
                  <a:pt x="610048" y="279833"/>
                </a:lnTo>
                <a:lnTo>
                  <a:pt x="610048" y="129741"/>
                </a:lnTo>
                <a:lnTo>
                  <a:pt x="620239" y="79240"/>
                </a:lnTo>
                <a:lnTo>
                  <a:pt x="648030" y="38000"/>
                </a:lnTo>
                <a:lnTo>
                  <a:pt x="689250" y="10195"/>
                </a:lnTo>
                <a:lnTo>
                  <a:pt x="739727" y="0"/>
                </a:lnTo>
                <a:lnTo>
                  <a:pt x="1793148" y="0"/>
                </a:lnTo>
                <a:lnTo>
                  <a:pt x="1843625" y="10195"/>
                </a:lnTo>
                <a:lnTo>
                  <a:pt x="1884845" y="38000"/>
                </a:lnTo>
                <a:lnTo>
                  <a:pt x="1912637" y="79240"/>
                </a:lnTo>
                <a:lnTo>
                  <a:pt x="1922827" y="129741"/>
                </a:lnTo>
                <a:lnTo>
                  <a:pt x="1922827" y="279833"/>
                </a:lnTo>
                <a:lnTo>
                  <a:pt x="1933018" y="330334"/>
                </a:lnTo>
                <a:lnTo>
                  <a:pt x="1960809" y="371574"/>
                </a:lnTo>
                <a:lnTo>
                  <a:pt x="2002029" y="399379"/>
                </a:lnTo>
                <a:lnTo>
                  <a:pt x="2052506" y="409574"/>
                </a:lnTo>
                <a:lnTo>
                  <a:pt x="2403196" y="409574"/>
                </a:lnTo>
                <a:lnTo>
                  <a:pt x="2453673" y="419770"/>
                </a:lnTo>
                <a:lnTo>
                  <a:pt x="2494893" y="447575"/>
                </a:lnTo>
                <a:lnTo>
                  <a:pt x="2522685" y="488815"/>
                </a:lnTo>
                <a:lnTo>
                  <a:pt x="2532876" y="539316"/>
                </a:lnTo>
                <a:lnTo>
                  <a:pt x="2532876" y="798800"/>
                </a:lnTo>
                <a:lnTo>
                  <a:pt x="2522685" y="849302"/>
                </a:lnTo>
                <a:lnTo>
                  <a:pt x="2494893" y="890542"/>
                </a:lnTo>
                <a:lnTo>
                  <a:pt x="2453673" y="918346"/>
                </a:lnTo>
                <a:lnTo>
                  <a:pt x="2403196" y="928542"/>
                </a:lnTo>
                <a:lnTo>
                  <a:pt x="2233542" y="928542"/>
                </a:lnTo>
                <a:lnTo>
                  <a:pt x="2183066" y="938738"/>
                </a:lnTo>
                <a:lnTo>
                  <a:pt x="2141846" y="966543"/>
                </a:lnTo>
                <a:lnTo>
                  <a:pt x="2114054" y="1007783"/>
                </a:lnTo>
                <a:lnTo>
                  <a:pt x="2103863" y="1058284"/>
                </a:lnTo>
                <a:lnTo>
                  <a:pt x="2103863" y="1208375"/>
                </a:lnTo>
                <a:lnTo>
                  <a:pt x="2093673" y="1258877"/>
                </a:lnTo>
                <a:lnTo>
                  <a:pt x="2065881" y="1300117"/>
                </a:lnTo>
                <a:lnTo>
                  <a:pt x="2024661" y="1327921"/>
                </a:lnTo>
                <a:lnTo>
                  <a:pt x="1974184" y="1338117"/>
                </a:lnTo>
                <a:close/>
              </a:path>
            </a:pathLst>
          </a:custGeom>
          <a:solidFill>
            <a:srgbClr val="D6DB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6"/>
          <p:cNvSpPr txBox="1"/>
          <p:nvPr/>
        </p:nvSpPr>
        <p:spPr>
          <a:xfrm>
            <a:off x="8077200" y="2857500"/>
            <a:ext cx="3998595" cy="433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14399"/>
              </a:lnSpc>
              <a:spcBef>
                <a:spcPts val="100"/>
              </a:spcBef>
            </a:pPr>
            <a:r>
              <a:rPr lang="ru-RU" sz="2400" spc="-15" dirty="0" smtClean="0">
                <a:solidFill>
                  <a:srgbClr val="001A7E"/>
                </a:solidFill>
                <a:latin typeface="Lucida Sans Unicode"/>
                <a:cs typeface="Lucida Sans Unicode"/>
              </a:rPr>
              <a:t>«Час с министром»</a:t>
            </a:r>
            <a:endParaRPr sz="24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138868" cy="8392158"/>
            <a:chOff x="3933" y="1"/>
            <a:chExt cx="9260806" cy="7801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3" y="1"/>
              <a:ext cx="9260806" cy="54798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9336" y="1028700"/>
              <a:ext cx="594353" cy="5943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4752" y="3010657"/>
              <a:ext cx="4791074" cy="479107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77600" y="3089237"/>
            <a:ext cx="5172074" cy="56768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514600" y="1181100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80" dirty="0">
                <a:solidFill>
                  <a:srgbClr val="FFFFFF"/>
                </a:solidFill>
                <a:latin typeface="Trebuchet MS"/>
                <a:cs typeface="Trebuchet MS"/>
              </a:rPr>
              <a:t>Центр</a:t>
            </a:r>
            <a:r>
              <a:rPr sz="2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b="1" spc="135" dirty="0">
                <a:solidFill>
                  <a:srgbClr val="FFFFFF"/>
                </a:solidFill>
                <a:latin typeface="Trebuchet MS"/>
                <a:cs typeface="Trebuchet MS"/>
              </a:rPr>
              <a:t>карьеры</a:t>
            </a:r>
            <a:r>
              <a:rPr sz="26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Trebuchet MS"/>
                <a:cs typeface="Trebuchet MS"/>
              </a:rPr>
              <a:t>КалмГУ</a:t>
            </a:r>
            <a:endParaRPr sz="26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76636" y="1588792"/>
            <a:ext cx="14601564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200" b="0" spc="24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US" sz="5200" b="0" spc="240" dirty="0" smtClean="0">
                <a:solidFill>
                  <a:srgbClr val="000000"/>
                </a:solidFill>
                <a:latin typeface="Trebuchet MS"/>
                <a:cs typeface="Trebuchet MS"/>
              </a:rPr>
              <a:t>     </a:t>
            </a:r>
            <a:r>
              <a:rPr sz="5200" b="0" spc="24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Социальные</a:t>
            </a:r>
            <a:r>
              <a:rPr sz="5200" b="0" spc="-17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200" b="0" spc="340" dirty="0">
                <a:solidFill>
                  <a:srgbClr val="000000"/>
                </a:solidFill>
                <a:latin typeface="Trebuchet MS"/>
                <a:cs typeface="Trebuchet MS"/>
              </a:rPr>
              <a:t>сети</a:t>
            </a:r>
            <a:r>
              <a:rPr sz="5200" b="0" spc="-1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200" b="0" spc="225" dirty="0">
                <a:solidFill>
                  <a:srgbClr val="000000"/>
                </a:solidFill>
                <a:latin typeface="Trebuchet MS"/>
                <a:cs typeface="Trebuchet MS"/>
              </a:rPr>
              <a:t>Центра</a:t>
            </a:r>
            <a:r>
              <a:rPr sz="5200" b="0" spc="-1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200" b="0" spc="305" dirty="0">
                <a:solidFill>
                  <a:srgbClr val="000000"/>
                </a:solidFill>
                <a:latin typeface="Trebuchet MS"/>
                <a:cs typeface="Trebuchet MS"/>
              </a:rPr>
              <a:t>карьеры</a:t>
            </a:r>
            <a:endParaRPr sz="5200" dirty="0">
              <a:latin typeface="Trebuchet MS"/>
              <a:cs typeface="Trebuchet M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8201" y="8572500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/>
              <a:t>https://vk.com/careercenterkalmgu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922B6CE-7A07-429D-BD7A-3AC435797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" y="0"/>
            <a:ext cx="18271759" cy="10287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85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173</Words>
  <Application>Microsoft Office PowerPoint</Application>
  <PresentationFormat>Произвольный</PresentationFormat>
  <Paragraphs>42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Центр карьеры</vt:lpstr>
      <vt:lpstr>О Центре карьеры</vt:lpstr>
      <vt:lpstr>Поддержка и развитие взаимовыгодного  сотрудничества Университета со  студентами;</vt:lpstr>
      <vt:lpstr>Наша польза</vt:lpstr>
      <vt:lpstr>Центр карьеры КалмГУ</vt:lpstr>
      <vt:lpstr>Центр карьеры КалмГУ</vt:lpstr>
      <vt:lpstr>      Социальные сети Центра карьеры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карьеры</dc:title>
  <cp:lastModifiedBy>e.shiripova</cp:lastModifiedBy>
  <cp:revision>20</cp:revision>
  <dcterms:created xsi:type="dcterms:W3CDTF">2022-07-13T07:26:46Z</dcterms:created>
  <dcterms:modified xsi:type="dcterms:W3CDTF">2025-08-27T10:46:54Z</dcterms:modified>
</cp:coreProperties>
</file>